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</p:sldMasterIdLst>
  <p:notesMasterIdLst>
    <p:notesMasterId r:id="rId8"/>
  </p:notesMasterIdLst>
  <p:handoutMasterIdLst>
    <p:handoutMasterId r:id="rId9"/>
  </p:handoutMasterIdLst>
  <p:sldIdLst>
    <p:sldId id="295" r:id="rId4"/>
    <p:sldId id="301" r:id="rId5"/>
    <p:sldId id="302" r:id="rId6"/>
    <p:sldId id="303" r:id="rId7"/>
  </p:sldIdLst>
  <p:sldSz cx="9144000" cy="6858000" type="screen4x3"/>
  <p:notesSz cx="9309100" cy="7023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Arial" charset="0"/>
        <a:ea typeface="ヒラギノ角ゴ ProN W3" charset="0"/>
        <a:cs typeface="ヒラギノ角ゴ ProN W3" charset="0"/>
        <a:sym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1227" y="2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33943" cy="352374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3003" y="1"/>
            <a:ext cx="4033943" cy="352374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r">
              <a:defRPr sz="1200"/>
            </a:lvl1pPr>
          </a:lstStyle>
          <a:p>
            <a:fld id="{201930E9-0336-42A5-9E0F-1358D1120DB7}" type="datetimeFigureOut">
              <a:rPr lang="en-US" smtClean="0"/>
              <a:t>12/1/2024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70727"/>
            <a:ext cx="4033943" cy="352373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3003" y="6670727"/>
            <a:ext cx="4033943" cy="352373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r">
              <a:defRPr sz="1200"/>
            </a:lvl1pPr>
          </a:lstStyle>
          <a:p>
            <a:fld id="{234B8AAD-333D-44D9-BC0F-82ABB396C1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260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898775" y="527050"/>
            <a:ext cx="3511550" cy="26336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6" name="Rectangle 2"/>
          <p:cNvSpPr>
            <a:spLocks noGrp="1" noChangeArrowheads="1"/>
          </p:cNvSpPr>
          <p:nvPr>
            <p:ph type="body" sz="quarter" idx="1"/>
          </p:nvPr>
        </p:nvSpPr>
        <p:spPr bwMode="auto">
          <a:xfrm>
            <a:off x="930910" y="3335973"/>
            <a:ext cx="7447280" cy="3160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txBody>
          <a:bodyPr vert="horz" wrap="square" lIns="93317" tIns="46659" rIns="93317" bIns="466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998508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898775" y="527050"/>
            <a:ext cx="3511550" cy="26336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0910" y="3335973"/>
            <a:ext cx="7447280" cy="316039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txBody>
          <a:bodyPr/>
          <a:lstStyle/>
          <a:p>
            <a:pPr marL="40503">
              <a:spcBef>
                <a:spcPts val="268"/>
              </a:spcBef>
            </a:pPr>
            <a:endParaRPr lang="en-US" sz="800" dirty="0">
              <a:solidFill>
                <a:srgbClr val="000000"/>
              </a:solidFill>
              <a:latin typeface="Arial Bold" charset="0"/>
              <a:cs typeface="Arial Bold" charset="0"/>
              <a:sym typeface="Arial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5802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898775" y="527050"/>
            <a:ext cx="3511550" cy="26336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0910" y="3335973"/>
            <a:ext cx="7447280" cy="316039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txBody>
          <a:bodyPr/>
          <a:lstStyle/>
          <a:p>
            <a:pPr marL="40503">
              <a:spcBef>
                <a:spcPts val="268"/>
              </a:spcBef>
            </a:pPr>
            <a:endParaRPr lang="en-US" sz="800" dirty="0">
              <a:solidFill>
                <a:srgbClr val="000000"/>
              </a:solidFill>
              <a:latin typeface="Arial Bold" charset="0"/>
              <a:cs typeface="Arial Bold" charset="0"/>
              <a:sym typeface="Arial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5802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898775" y="527050"/>
            <a:ext cx="3511550" cy="26336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0910" y="3335973"/>
            <a:ext cx="7447280" cy="316039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txBody>
          <a:bodyPr/>
          <a:lstStyle/>
          <a:p>
            <a:pPr marL="40503">
              <a:spcBef>
                <a:spcPts val="268"/>
              </a:spcBef>
            </a:pPr>
            <a:endParaRPr lang="en-US" sz="800" dirty="0">
              <a:solidFill>
                <a:srgbClr val="000000"/>
              </a:solidFill>
              <a:latin typeface="Arial Bold" charset="0"/>
              <a:cs typeface="Arial Bold" charset="0"/>
              <a:sym typeface="Arial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5802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898775" y="527050"/>
            <a:ext cx="3511550" cy="26336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0910" y="3335973"/>
            <a:ext cx="7447280" cy="316039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txBody>
          <a:bodyPr/>
          <a:lstStyle/>
          <a:p>
            <a:pPr marL="40503">
              <a:spcBef>
                <a:spcPts val="268"/>
              </a:spcBef>
            </a:pPr>
            <a:endParaRPr lang="en-US" sz="800" dirty="0">
              <a:solidFill>
                <a:srgbClr val="000000"/>
              </a:solidFill>
              <a:latin typeface="Arial Bold" charset="0"/>
              <a:cs typeface="Arial Bold" charset="0"/>
              <a:sym typeface="Arial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580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44670449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86548742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0488"/>
            <a:ext cx="2057400" cy="67675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0488"/>
            <a:ext cx="6019800" cy="67675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28937656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50463066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96591874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71992803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9000" y="1943100"/>
            <a:ext cx="3600450" cy="4025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943100"/>
            <a:ext cx="3600450" cy="4025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46386761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43919109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53110183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26697655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8237559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99867773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906801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3638751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3975" y="177800"/>
            <a:ext cx="1838325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9000" y="177800"/>
            <a:ext cx="5362575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40767256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84882257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08740197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98712244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9000" y="889000"/>
            <a:ext cx="3600450" cy="5067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889000"/>
            <a:ext cx="3600450" cy="5067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75581674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98289797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75298597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723526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5712095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7420436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89017847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53077014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681662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6816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4154109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2495303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93952307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23839565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759901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474775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451460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90488"/>
            <a:ext cx="8229600" cy="150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9144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Arial" charset="0"/>
              </a:rPr>
              <a:t>Click to edit Master title style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9144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Arial" charset="0"/>
              </a:rPr>
              <a:t>Click to edit Master text styles</a:t>
            </a:r>
          </a:p>
          <a:p>
            <a:pPr lvl="1"/>
            <a:r>
              <a:rPr lang="en-US">
                <a:sym typeface="Arial" charset="0"/>
              </a:rPr>
              <a:t>Second level</a:t>
            </a:r>
          </a:p>
          <a:p>
            <a:pPr lvl="2"/>
            <a:r>
              <a:rPr lang="en-US">
                <a:sym typeface="Arial" charset="0"/>
              </a:rPr>
              <a:t>Third level</a:t>
            </a:r>
          </a:p>
          <a:p>
            <a:pPr lvl="3"/>
            <a:r>
              <a:rPr lang="en-US">
                <a:sym typeface="Arial" charset="0"/>
              </a:rPr>
              <a:t>Fourth level</a:t>
            </a:r>
          </a:p>
          <a:p>
            <a:pPr lvl="4"/>
            <a:r>
              <a:rPr lang="en-US">
                <a:sym typeface="Arial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/>
  <p:txStyles>
    <p:titleStyle>
      <a:lvl1pPr marL="396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  <a:sym typeface="Arial" charset="0"/>
        </a:defRPr>
      </a:lvl1pPr>
      <a:lvl2pPr marL="396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2pPr>
      <a:lvl3pPr marL="396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3pPr>
      <a:lvl4pPr marL="396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4pPr>
      <a:lvl5pPr marL="396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ヒラギノ角ゴ ProN W3" charset="0"/>
          <a:cs typeface="ヒラギノ角ゴ ProN W3" charset="0"/>
          <a:sym typeface="Arial" charset="0"/>
        </a:defRPr>
      </a:lvl9pPr>
    </p:titleStyle>
    <p:bodyStyle>
      <a:lvl1pPr marL="382588" indent="-342900" algn="l" rtl="0" fontAlgn="base">
        <a:spcBef>
          <a:spcPts val="700"/>
        </a:spcBef>
        <a:spcAft>
          <a:spcPct val="0"/>
        </a:spcAft>
        <a:buSzPct val="100000"/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1pPr>
      <a:lvl2pPr marL="731838" indent="-285750" algn="l" rtl="0" fontAlgn="base">
        <a:spcBef>
          <a:spcPts val="600"/>
        </a:spcBef>
        <a:spcAft>
          <a:spcPct val="0"/>
        </a:spcAft>
        <a:buSzPct val="100000"/>
        <a:buFont typeface="Arial" charset="0"/>
        <a:buChar char="–"/>
        <a:defRPr sz="28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2pPr>
      <a:lvl3pPr marL="1131888" indent="-228600" algn="l" rtl="0" fontAlgn="base">
        <a:spcBef>
          <a:spcPts val="600"/>
        </a:spcBef>
        <a:spcAft>
          <a:spcPct val="0"/>
        </a:spcAft>
        <a:buSzPct val="100000"/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3pPr>
      <a:lvl4pPr marL="1589088" indent="-228600" algn="l" rtl="0" fontAlgn="base">
        <a:spcBef>
          <a:spcPts val="500"/>
        </a:spcBef>
        <a:spcAft>
          <a:spcPct val="0"/>
        </a:spcAft>
        <a:buSzPct val="100000"/>
        <a:buFont typeface="Arial" charset="0"/>
        <a:buChar char="–"/>
        <a:defRPr sz="20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4pPr>
      <a:lvl5pPr marL="2046288" indent="-228600" algn="l" rtl="0" fontAlgn="base">
        <a:spcBef>
          <a:spcPts val="500"/>
        </a:spcBef>
        <a:spcAft>
          <a:spcPct val="0"/>
        </a:spcAft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5pPr>
      <a:lvl6pPr marL="2503488" indent="-228600" algn="l" rtl="0" fontAlgn="base">
        <a:spcBef>
          <a:spcPts val="500"/>
        </a:spcBef>
        <a:spcAft>
          <a:spcPct val="0"/>
        </a:spcAft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6pPr>
      <a:lvl7pPr marL="2960688" indent="-228600" algn="l" rtl="0" fontAlgn="base">
        <a:spcBef>
          <a:spcPts val="500"/>
        </a:spcBef>
        <a:spcAft>
          <a:spcPct val="0"/>
        </a:spcAft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7pPr>
      <a:lvl8pPr marL="3417888" indent="-228600" algn="l" rtl="0" fontAlgn="base">
        <a:spcBef>
          <a:spcPts val="500"/>
        </a:spcBef>
        <a:spcAft>
          <a:spcPct val="0"/>
        </a:spcAft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8pPr>
      <a:lvl9pPr marL="3875088" indent="-228600" algn="l" rtl="0" fontAlgn="base">
        <a:spcBef>
          <a:spcPts val="500"/>
        </a:spcBef>
        <a:spcAft>
          <a:spcPct val="0"/>
        </a:spcAft>
        <a:buSzPct val="100000"/>
        <a:buFont typeface="Arial" charset="0"/>
        <a:buChar char="»"/>
        <a:defRPr sz="2000">
          <a:solidFill>
            <a:schemeClr val="tx1"/>
          </a:solidFill>
          <a:latin typeface="+mn-lt"/>
          <a:ea typeface="+mn-ea"/>
          <a:cs typeface="+mn-cs"/>
          <a:sym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889000" y="177800"/>
            <a:ext cx="7353300" cy="171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89000" y="1943100"/>
            <a:ext cx="7353300" cy="402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642938" indent="-439738" algn="l" rtl="0" fontAlgn="base">
        <a:spcBef>
          <a:spcPts val="1600"/>
        </a:spcBef>
        <a:spcAft>
          <a:spcPct val="0"/>
        </a:spcAft>
        <a:buSzPct val="171000"/>
        <a:buFont typeface="Gill Sans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985838" indent="-439738" algn="l" rtl="0" fontAlgn="base">
        <a:spcBef>
          <a:spcPts val="1600"/>
        </a:spcBef>
        <a:spcAft>
          <a:spcPct val="0"/>
        </a:spcAft>
        <a:buSzPct val="171000"/>
        <a:buFont typeface="Gill Sans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328738" indent="-439738" algn="l" rtl="0" fontAlgn="base">
        <a:spcBef>
          <a:spcPts val="1600"/>
        </a:spcBef>
        <a:spcAft>
          <a:spcPct val="0"/>
        </a:spcAft>
        <a:buSzPct val="171000"/>
        <a:buFont typeface="Gill Sans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684338" indent="-439738" algn="l" rtl="0" fontAlgn="base">
        <a:spcBef>
          <a:spcPts val="1600"/>
        </a:spcBef>
        <a:spcAft>
          <a:spcPct val="0"/>
        </a:spcAft>
        <a:buSzPct val="171000"/>
        <a:buFont typeface="Gill Sans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027238" indent="-439738" algn="l" rtl="0" fontAlgn="base">
        <a:spcBef>
          <a:spcPts val="1600"/>
        </a:spcBef>
        <a:spcAft>
          <a:spcPct val="0"/>
        </a:spcAft>
        <a:buSzPct val="171000"/>
        <a:buFont typeface="Gill Sans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484438" indent="-439738" algn="l" rtl="0" fontAlgn="base">
        <a:spcBef>
          <a:spcPts val="1600"/>
        </a:spcBef>
        <a:spcAft>
          <a:spcPct val="0"/>
        </a:spcAft>
        <a:buSzPct val="171000"/>
        <a:buFont typeface="Gill Sans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2941638" indent="-439738" algn="l" rtl="0" fontAlgn="base">
        <a:spcBef>
          <a:spcPts val="1600"/>
        </a:spcBef>
        <a:spcAft>
          <a:spcPct val="0"/>
        </a:spcAft>
        <a:buSzPct val="171000"/>
        <a:buFont typeface="Gill Sans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398838" indent="-439738" algn="l" rtl="0" fontAlgn="base">
        <a:spcBef>
          <a:spcPts val="1600"/>
        </a:spcBef>
        <a:spcAft>
          <a:spcPct val="0"/>
        </a:spcAft>
        <a:buSzPct val="171000"/>
        <a:buFont typeface="Gill Sans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3856038" indent="-439738" algn="l" rtl="0" fontAlgn="base">
        <a:spcBef>
          <a:spcPts val="1600"/>
        </a:spcBef>
        <a:spcAft>
          <a:spcPct val="0"/>
        </a:spcAft>
        <a:buSzPct val="171000"/>
        <a:buFont typeface="Gill Sans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889000" y="889000"/>
            <a:ext cx="7353300" cy="5067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>
                <a:sym typeface="Gill Sans" charset="0"/>
              </a:rPr>
              <a:t>Second level</a:t>
            </a:r>
          </a:p>
          <a:p>
            <a:pPr lvl="2"/>
            <a:r>
              <a:rPr lang="en-US">
                <a:sym typeface="Gill Sans" charset="0"/>
              </a:rPr>
              <a:t>Third level</a:t>
            </a:r>
          </a:p>
          <a:p>
            <a:pPr lvl="3"/>
            <a:r>
              <a:rPr lang="en-US">
                <a:sym typeface="Gill Sans" charset="0"/>
              </a:rPr>
              <a:t>Fourth level</a:t>
            </a:r>
          </a:p>
          <a:p>
            <a:pPr lvl="4"/>
            <a:r>
              <a:rPr lang="en-US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56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642938" indent="-439738" algn="l" rtl="0" fontAlgn="base">
        <a:spcBef>
          <a:spcPts val="3300"/>
        </a:spcBef>
        <a:spcAft>
          <a:spcPct val="0"/>
        </a:spcAft>
        <a:buSzPct val="171000"/>
        <a:buFont typeface="Gill Sans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985838" indent="-439738" algn="l" rtl="0" fontAlgn="base">
        <a:spcBef>
          <a:spcPts val="3300"/>
        </a:spcBef>
        <a:spcAft>
          <a:spcPct val="0"/>
        </a:spcAft>
        <a:buSzPct val="171000"/>
        <a:buFont typeface="Gill Sans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328738" indent="-439738" algn="l" rtl="0" fontAlgn="base">
        <a:spcBef>
          <a:spcPts val="3300"/>
        </a:spcBef>
        <a:spcAft>
          <a:spcPct val="0"/>
        </a:spcAft>
        <a:buSzPct val="171000"/>
        <a:buFont typeface="Gill Sans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684338" indent="-439738" algn="l" rtl="0" fontAlgn="base">
        <a:spcBef>
          <a:spcPts val="3300"/>
        </a:spcBef>
        <a:spcAft>
          <a:spcPct val="0"/>
        </a:spcAft>
        <a:buSzPct val="171000"/>
        <a:buFont typeface="Gill Sans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027238" indent="-439738" algn="l" rtl="0" fontAlgn="base">
        <a:spcBef>
          <a:spcPts val="3300"/>
        </a:spcBef>
        <a:spcAft>
          <a:spcPct val="0"/>
        </a:spcAft>
        <a:buSzPct val="171000"/>
        <a:buFont typeface="Gill Sans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484438" indent="-439738" algn="l" rtl="0" fontAlgn="base">
        <a:spcBef>
          <a:spcPts val="3300"/>
        </a:spcBef>
        <a:spcAft>
          <a:spcPct val="0"/>
        </a:spcAft>
        <a:buSzPct val="171000"/>
        <a:buFont typeface="Gill Sans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2941638" indent="-439738" algn="l" rtl="0" fontAlgn="base">
        <a:spcBef>
          <a:spcPts val="3300"/>
        </a:spcBef>
        <a:spcAft>
          <a:spcPct val="0"/>
        </a:spcAft>
        <a:buSzPct val="171000"/>
        <a:buFont typeface="Gill Sans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398838" indent="-439738" algn="l" rtl="0" fontAlgn="base">
        <a:spcBef>
          <a:spcPts val="3300"/>
        </a:spcBef>
        <a:spcAft>
          <a:spcPct val="0"/>
        </a:spcAft>
        <a:buSzPct val="171000"/>
        <a:buFont typeface="Gill Sans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3856038" indent="-439738" algn="l" rtl="0" fontAlgn="base">
        <a:spcBef>
          <a:spcPts val="3300"/>
        </a:spcBef>
        <a:spcAft>
          <a:spcPct val="0"/>
        </a:spcAft>
        <a:buSzPct val="171000"/>
        <a:buFont typeface="Gill Sans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  <a:solidFill>
            <a:srgbClr val="0070C0"/>
          </a:solidFill>
          <a:ln/>
        </p:spPr>
        <p:txBody>
          <a:bodyPr rIns="132080"/>
          <a:lstStyle/>
          <a:p>
            <a:pPr algn="l"/>
            <a:r>
              <a:rPr lang="en-US" sz="3600" dirty="0">
                <a:solidFill>
                  <a:srgbClr val="FFFFFF"/>
                </a:solidFill>
                <a:latin typeface="Arial Bold" charset="0"/>
                <a:cs typeface="Arial Bold" charset="0"/>
                <a:sym typeface="Arial Bold" charset="0"/>
              </a:rPr>
              <a:t>Math 321 Differential Equations</a:t>
            </a:r>
            <a:br>
              <a:rPr lang="en-US" sz="3600" dirty="0">
                <a:solidFill>
                  <a:srgbClr val="FFFFFF"/>
                </a:solidFill>
                <a:latin typeface="Arial Bold" charset="0"/>
                <a:cs typeface="Arial Bold" charset="0"/>
                <a:sym typeface="Arial Bold" charset="0"/>
              </a:rPr>
            </a:br>
            <a:r>
              <a:rPr lang="en-US" sz="3600" dirty="0">
                <a:solidFill>
                  <a:srgbClr val="FFFFFF"/>
                </a:solidFill>
                <a:latin typeface="Arial Bold" charset="0"/>
                <a:cs typeface="Arial Bold" charset="0"/>
                <a:sym typeface="Arial Bold" charset="0"/>
              </a:rPr>
              <a:t>Final Class!</a:t>
            </a:r>
            <a:endParaRPr lang="en-US" sz="3600" dirty="0">
              <a:solidFill>
                <a:srgbClr val="FFFFFF"/>
              </a:solidFill>
              <a:latin typeface="Arial Bold" charset="0"/>
              <a:ea typeface="ヒラギノ角ゴ ProN W6" charset="0"/>
              <a:cs typeface="ヒラギノ角ゴ ProN W6" charset="0"/>
              <a:sym typeface="Arial Bold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600200"/>
            <a:ext cx="8229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/>
              <a:t>Quick overview of differential equations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/>
              <a:t>View on Moodle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3200" dirty="0"/>
              <a:t>Final Survey.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3200" dirty="0"/>
              <a:t>IDEA Course Evaluation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3200" dirty="0"/>
              <a:t>Final Exam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/>
              <a:t>Questions and Answers</a:t>
            </a:r>
          </a:p>
        </p:txBody>
      </p:sp>
    </p:spTree>
    <p:extLst>
      <p:ext uri="{BB962C8B-B14F-4D97-AF65-F5344CB8AC3E}">
        <p14:creationId xmlns:p14="http://schemas.microsoft.com/office/powerpoint/2010/main" val="3448557599"/>
      </p:ext>
    </p:extLst>
  </p:cSld>
  <p:clrMapOvr>
    <a:masterClrMapping/>
  </p:clrMapOvr>
  <p:transition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76275"/>
          </a:xfrm>
          <a:solidFill>
            <a:srgbClr val="0070C0"/>
          </a:solidFill>
          <a:ln/>
        </p:spPr>
        <p:txBody>
          <a:bodyPr rIns="132080"/>
          <a:lstStyle/>
          <a:p>
            <a:pPr algn="l"/>
            <a:r>
              <a:rPr lang="en-US" sz="2400" dirty="0">
                <a:solidFill>
                  <a:srgbClr val="FFFFFF"/>
                </a:solidFill>
                <a:latin typeface="Arial Bold" charset="0"/>
                <a:cs typeface="Arial Bold" charset="0"/>
                <a:sym typeface="Arial Bold" charset="0"/>
              </a:rPr>
              <a:t>Differential Equations</a:t>
            </a:r>
            <a:endParaRPr lang="en-US" sz="2400" dirty="0">
              <a:solidFill>
                <a:srgbClr val="FFFFFF"/>
              </a:solidFill>
              <a:latin typeface="Arial Bold" charset="0"/>
              <a:ea typeface="ヒラギノ角ゴ ProN W6" charset="0"/>
              <a:cs typeface="ヒラギノ角ゴ ProN W6" charset="0"/>
              <a:sym typeface="Arial Bold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57200" y="1219200"/>
                <a:ext cx="8229600" cy="52760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US" sz="2000" b="1" dirty="0"/>
                  <a:t>Definition.  </a:t>
                </a:r>
                <a:r>
                  <a:rPr lang="en-US" sz="2000" dirty="0"/>
                  <a:t>A </a:t>
                </a:r>
                <a:r>
                  <a:rPr lang="en-US" sz="2000" b="1" dirty="0"/>
                  <a:t>differential equation</a:t>
                </a:r>
                <a:r>
                  <a:rPr lang="en-US" sz="2000" dirty="0"/>
                  <a:t> is a relationship involving a function and its derivatives.</a:t>
                </a:r>
              </a:p>
              <a:p>
                <a:pPr marL="342900" indent="-342900">
                  <a:spcAft>
                    <a:spcPts val="1200"/>
                  </a:spcAft>
                  <a:buFont typeface="Arial" panose="020B0604020202020204" pitchFamily="34" charset="0"/>
                  <a:buChar char="•"/>
                </a:pPr>
                <a:r>
                  <a:rPr lang="en-US" sz="2000" dirty="0"/>
                  <a:t>Newton’s Second Law of Motion </a:t>
                </a:r>
                <a:br>
                  <a:rPr lang="en-US" sz="2000" dirty="0"/>
                </a:b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>
                        <a:latin typeface="Cambria Math"/>
                      </a:rPr>
                      <m:t>m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en-US" sz="20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000" i="1">
                            <a:latin typeface="Cambria Math"/>
                          </a:rPr>
                          <m:t>𝑦</m:t>
                        </m:r>
                      </m:num>
                      <m:den>
                        <m:r>
                          <a:rPr lang="en-US" sz="2000" i="1">
                            <a:latin typeface="Cambria Math"/>
                          </a:rPr>
                          <m:t>𝑑</m:t>
                        </m:r>
                        <m:sSup>
                          <m:sSup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𝑡</m:t>
                            </m:r>
                          </m:e>
                          <m:sup>
                            <m:r>
                              <a:rPr lang="en-US" sz="20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2000" i="1">
                        <a:latin typeface="Cambria Math"/>
                      </a:rPr>
                      <m:t>=</m:t>
                    </m:r>
                    <m:r>
                      <a:rPr lang="en-US" sz="2000" i="1">
                        <a:latin typeface="Cambria Math"/>
                      </a:rPr>
                      <m:t>𝐹</m:t>
                    </m:r>
                    <m:r>
                      <a:rPr lang="en-US" sz="2000" i="1">
                        <a:latin typeface="Cambria Math"/>
                      </a:rPr>
                      <m:t>(</m:t>
                    </m:r>
                    <m:r>
                      <a:rPr lang="en-US" sz="2000" i="1">
                        <a:latin typeface="Cambria Math"/>
                      </a:rPr>
                      <m:t>𝑡</m:t>
                    </m:r>
                    <m:r>
                      <a:rPr lang="en-US" sz="2000" i="1">
                        <a:latin typeface="Cambria Math"/>
                      </a:rPr>
                      <m:t>)</m:t>
                    </m:r>
                  </m:oMath>
                </a14:m>
                <a:endParaRPr lang="en-US" sz="2000" dirty="0"/>
              </a:p>
              <a:p>
                <a:pPr marL="342900" indent="-342900">
                  <a:spcAft>
                    <a:spcPts val="1200"/>
                  </a:spcAft>
                  <a:buFont typeface="Arial" panose="020B0604020202020204" pitchFamily="34" charset="0"/>
                  <a:buChar char="•"/>
                </a:pPr>
                <a:r>
                  <a:rPr lang="en-US" sz="2000" dirty="0"/>
                  <a:t>Logistic Population Growth</a:t>
                </a:r>
                <a:br>
                  <a:rPr lang="en-US" sz="2000" dirty="0"/>
                </a:b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latin typeface="Cambria Math"/>
                          </a:rPr>
                          <m:t>𝑑</m:t>
                        </m:r>
                        <m:r>
                          <a:rPr lang="en-US" sz="2000" b="0" i="1" smtClean="0">
                            <a:latin typeface="Cambria Math"/>
                          </a:rPr>
                          <m:t>𝑃</m:t>
                        </m:r>
                      </m:num>
                      <m:den>
                        <m:r>
                          <a:rPr lang="en-US" sz="2000" i="1" smtClean="0">
                            <a:latin typeface="Cambria Math"/>
                          </a:rPr>
                          <m:t>𝑑</m:t>
                        </m:r>
                        <m:r>
                          <a:rPr lang="en-US" sz="2000" b="0" i="1" smtClean="0">
                            <a:latin typeface="Cambria Math"/>
                          </a:rPr>
                          <m:t>𝑡</m:t>
                        </m:r>
                      </m:den>
                    </m:f>
                    <m:r>
                      <a:rPr lang="en-US" sz="2000" b="0" i="1" smtClean="0">
                        <a:latin typeface="Cambria Math"/>
                      </a:rPr>
                      <m:t>=</m:t>
                    </m:r>
                    <m:r>
                      <a:rPr lang="en-US" sz="2000" b="0" i="1" smtClean="0">
                        <a:latin typeface="Cambria Math"/>
                      </a:rPr>
                      <m:t>𝑟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/>
                          </a:rPr>
                          <m:t>𝑁</m:t>
                        </m:r>
                        <m:r>
                          <a:rPr lang="en-US" sz="20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2000" b="0" i="1" smtClean="0">
                            <a:latin typeface="Cambria Math"/>
                          </a:rPr>
                          <m:t>𝑃</m:t>
                        </m:r>
                      </m:e>
                    </m:d>
                    <m:r>
                      <a:rPr lang="en-US" sz="2000" b="0" i="1" smtClean="0">
                        <a:latin typeface="Cambria Math"/>
                      </a:rPr>
                      <m:t>𝑃</m:t>
                    </m:r>
                  </m:oMath>
                </a14:m>
                <a:endParaRPr lang="en-US" sz="2000" dirty="0"/>
              </a:p>
              <a:p>
                <a:pPr marL="342900" indent="-342900">
                  <a:spcAft>
                    <a:spcPts val="1200"/>
                  </a:spcAft>
                  <a:buFont typeface="Arial" panose="020B0604020202020204" pitchFamily="34" charset="0"/>
                  <a:buChar char="•"/>
                </a:pPr>
                <a:r>
                  <a:rPr lang="en-US" sz="2000" dirty="0"/>
                  <a:t>SIR Model of Infectious Disease</a:t>
                </a:r>
                <a:br>
                  <a:rPr lang="en-US" sz="2000" dirty="0"/>
                </a:b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 smtClean="0">
                            <a:latin typeface="Cambria Math"/>
                          </a:rPr>
                          <m:t>𝑑</m:t>
                        </m:r>
                        <m:r>
                          <a:rPr lang="en-US" sz="2000" b="0" i="1" smtClean="0">
                            <a:latin typeface="Cambria Math"/>
                          </a:rPr>
                          <m:t>𝑆</m:t>
                        </m:r>
                      </m:num>
                      <m:den>
                        <m:r>
                          <a:rPr lang="en-US" sz="2000" i="1" smtClean="0">
                            <a:latin typeface="Cambria Math"/>
                          </a:rPr>
                          <m:t>𝑑</m:t>
                        </m:r>
                        <m:r>
                          <a:rPr lang="en-US" sz="2000" b="0" i="1" smtClean="0">
                            <a:latin typeface="Cambria Math"/>
                          </a:rPr>
                          <m:t>𝑡</m:t>
                        </m:r>
                      </m:den>
                    </m:f>
                    <m:r>
                      <a:rPr lang="en-US" sz="2000" b="0" i="1" smtClean="0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𝛽</m:t>
                        </m:r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𝐼𝑆</m:t>
                        </m:r>
                      </m:num>
                      <m:den>
                        <m:r>
                          <a:rPr lang="en-US" sz="2000" b="0" i="1" smtClean="0">
                            <a:latin typeface="Cambria Math"/>
                          </a:rPr>
                          <m:t>𝑁</m:t>
                        </m:r>
                      </m:den>
                    </m:f>
                    <m:r>
                      <a:rPr lang="en-US" sz="2000" b="0" i="1" smtClean="0">
                        <a:latin typeface="Cambria Math"/>
                      </a:rPr>
                      <m:t>,  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/>
                          </a:rPr>
                          <m:t>𝑑</m:t>
                        </m:r>
                        <m:r>
                          <a:rPr lang="en-US" sz="2000" b="0" i="1" smtClean="0">
                            <a:latin typeface="Cambria Math"/>
                          </a:rPr>
                          <m:t>𝐼</m:t>
                        </m:r>
                      </m:num>
                      <m:den>
                        <m:r>
                          <a:rPr lang="en-US" sz="2000" i="1">
                            <a:latin typeface="Cambria Math"/>
                          </a:rPr>
                          <m:t>𝑑𝑡</m:t>
                        </m:r>
                      </m:den>
                    </m:f>
                    <m:r>
                      <a:rPr lang="en-US" sz="20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/>
                            <a:ea typeface="Cambria Math"/>
                          </a:rPr>
                          <m:t>𝛽</m:t>
                        </m:r>
                        <m:r>
                          <a:rPr lang="en-US" sz="2000" i="1">
                            <a:latin typeface="Cambria Math"/>
                            <a:ea typeface="Cambria Math"/>
                          </a:rPr>
                          <m:t>𝐼𝑆</m:t>
                        </m:r>
                      </m:num>
                      <m:den>
                        <m:r>
                          <a:rPr lang="en-US" sz="2000" i="1">
                            <a:latin typeface="Cambria Math"/>
                          </a:rPr>
                          <m:t>𝑁</m:t>
                        </m:r>
                      </m:den>
                    </m:f>
                    <m:r>
                      <a:rPr lang="en-US" sz="2000" b="0" i="1" smtClean="0">
                        <a:latin typeface="Cambria Math"/>
                      </a:rPr>
                      <m:t>−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𝛾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𝐼</m:t>
                    </m:r>
                    <m:r>
                      <a:rPr lang="en-US" sz="2000" i="1">
                        <a:latin typeface="Cambria Math"/>
                      </a:rPr>
                      <m:t>,</m:t>
                    </m:r>
                    <m:r>
                      <a:rPr lang="en-US" sz="2000" b="0" i="1" smtClean="0">
                        <a:latin typeface="Cambria Math"/>
                      </a:rPr>
                      <m:t>  </m:t>
                    </m:r>
                    <m:f>
                      <m:f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/>
                          </a:rPr>
                          <m:t>𝑑</m:t>
                        </m:r>
                        <m:r>
                          <a:rPr lang="en-US" sz="2000" b="0" i="1" smtClean="0">
                            <a:latin typeface="Cambria Math"/>
                          </a:rPr>
                          <m:t>𝑅</m:t>
                        </m:r>
                      </m:num>
                      <m:den>
                        <m:r>
                          <a:rPr lang="en-US" sz="2000" i="1">
                            <a:latin typeface="Cambria Math"/>
                          </a:rPr>
                          <m:t>𝑑𝑡</m:t>
                        </m:r>
                      </m:den>
                    </m:f>
                    <m:r>
                      <a:rPr lang="en-US" sz="2000" i="1">
                        <a:latin typeface="Cambria Math"/>
                      </a:rPr>
                      <m:t>=−</m:t>
                    </m:r>
                    <m:r>
                      <a:rPr lang="en-US" sz="2000" i="1">
                        <a:latin typeface="Cambria Math"/>
                        <a:ea typeface="Cambria Math"/>
                      </a:rPr>
                      <m:t>𝛾</m:t>
                    </m:r>
                    <m:r>
                      <a:rPr lang="en-US" sz="2000" i="1">
                        <a:latin typeface="Cambria Math"/>
                        <a:ea typeface="Cambria Math"/>
                      </a:rPr>
                      <m:t>𝐼</m:t>
                    </m:r>
                    <m:r>
                      <a:rPr lang="en-US" sz="2000" i="1">
                        <a:latin typeface="Cambria Math"/>
                      </a:rPr>
                      <m:t> </m:t>
                    </m:r>
                  </m:oMath>
                </a14:m>
                <a:endParaRPr lang="en-US" sz="2000" dirty="0"/>
              </a:p>
              <a:p>
                <a:pPr marL="342900" indent="-342900">
                  <a:spcAft>
                    <a:spcPts val="1200"/>
                  </a:spcAft>
                  <a:buFont typeface="Arial" panose="020B0604020202020204" pitchFamily="34" charset="0"/>
                  <a:buChar char="•"/>
                </a:pPr>
                <a:r>
                  <a:rPr lang="en-US" sz="2000" dirty="0"/>
                  <a:t>Incompressible </a:t>
                </a:r>
                <a:r>
                  <a:rPr lang="en-US" sz="2000" dirty="0" err="1"/>
                  <a:t>Navier</a:t>
                </a:r>
                <a:r>
                  <a:rPr lang="en-US" sz="2000" dirty="0"/>
                  <a:t>-Stokes Equations </a:t>
                </a:r>
                <a:br>
                  <a:rPr lang="en-US" sz="2000" dirty="0"/>
                </a:br>
                <a14:m>
                  <m:oMath xmlns:m="http://schemas.openxmlformats.org/officeDocument/2006/math">
                    <m:d>
                      <m:d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0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i="1" smtClean="0">
                                <a:latin typeface="Cambria Math"/>
                              </a:rPr>
                              <m:t>𝜕</m:t>
                            </m:r>
                          </m:num>
                          <m:den>
                            <m:r>
                              <a:rPr lang="en-US" sz="2000" i="1" smtClean="0">
                                <a:latin typeface="Cambria Math"/>
                              </a:rPr>
                              <m:t>𝜕</m:t>
                            </m:r>
                            <m:r>
                              <a:rPr lang="en-US" sz="2000" b="0" i="1" smtClean="0">
                                <a:latin typeface="Cambria Math"/>
                              </a:rPr>
                              <m:t>𝑡</m:t>
                            </m:r>
                          </m:den>
                        </m:f>
                        <m:r>
                          <a:rPr lang="en-US" sz="2000" b="0" i="1" smtClean="0"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/>
                              </a:rPr>
                              <m:t>𝑢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  <m:f>
                          <m:f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/>
                              </a:rPr>
                              <m:t>𝜕</m:t>
                            </m:r>
                          </m:num>
                          <m:den>
                            <m:r>
                              <a:rPr lang="en-US" sz="2000" b="0" i="1" smtClean="0">
                                <a:latin typeface="Cambria Math"/>
                              </a:rPr>
                              <m:t>𝜕</m:t>
                            </m:r>
                            <m:sSub>
                              <m:sSub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𝑗</m:t>
                                </m:r>
                              </m:sub>
                            </m:sSub>
                          </m:den>
                        </m:f>
                        <m:r>
                          <a:rPr lang="en-US" sz="20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2000" b="0" i="1" smtClean="0">
                            <a:latin typeface="Cambria Math"/>
                          </a:rPr>
                          <m:t>𝑣</m:t>
                        </m:r>
                        <m:f>
                          <m:f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i="1">
                                    <a:latin typeface="Cambria Math"/>
                                  </a:rPr>
                                  <m:t>𝜕</m:t>
                                </m:r>
                              </m:e>
                              <m:sup>
                                <m:r>
                                  <a:rPr lang="en-US" sz="2000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en-US" sz="2000" i="1">
                                <a:latin typeface="Cambria Math"/>
                              </a:rPr>
                              <m:t>𝜕</m:t>
                            </m:r>
                            <m:sSub>
                              <m:sSub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000" i="1">
                                    <a:latin typeface="Cambria Math"/>
                                  </a:rPr>
                                  <m:t>𝑗</m:t>
                                </m:r>
                              </m:sub>
                            </m:sSub>
                            <m:r>
                              <a:rPr lang="en-US" sz="2000" i="1">
                                <a:latin typeface="Cambria Math"/>
                              </a:rPr>
                              <m:t>𝜕</m:t>
                            </m:r>
                            <m:sSub>
                              <m:sSubPr>
                                <m:ctrlPr>
                                  <a:rPr lang="en-US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i="1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sz="2000" i="1">
                                    <a:latin typeface="Cambria Math"/>
                                  </a:rPr>
                                  <m:t>𝑗</m:t>
                                </m:r>
                              </m:sub>
                            </m:sSub>
                          </m:den>
                        </m:f>
                      </m:e>
                    </m:d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/>
                          </a:rPr>
                          <m:t>𝑢</m:t>
                        </m:r>
                      </m:e>
                      <m:sub>
                        <m:r>
                          <a:rPr lang="en-US" sz="2000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sz="2000" b="0" i="1" smtClean="0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/>
                          </a:rPr>
                          <m:t>𝜕</m:t>
                        </m:r>
                        <m:r>
                          <a:rPr lang="en-US" sz="2000" b="0" i="1" smtClean="0">
                            <a:latin typeface="Cambria Math"/>
                          </a:rPr>
                          <m:t>𝑤</m:t>
                        </m:r>
                      </m:num>
                      <m:den>
                        <m:r>
                          <a:rPr lang="en-US" sz="2000" b="0" i="1" smtClean="0">
                            <a:latin typeface="Cambria Math"/>
                          </a:rPr>
                          <m:t>𝜕</m:t>
                        </m:r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den>
                    </m:f>
                    <m:r>
                      <a:rPr lang="en-US" sz="2000" b="0" i="1" smtClean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/>
                          </a:rPr>
                          <m:t>𝑔</m:t>
                        </m:r>
                      </m:e>
                      <m:sub>
                        <m:r>
                          <a:rPr lang="en-US" sz="2000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endParaRPr lang="en-US" sz="2000" dirty="0"/>
              </a:p>
              <a:p>
                <a:pPr marL="342900" indent="-342900">
                  <a:spcAft>
                    <a:spcPts val="600"/>
                  </a:spcAft>
                  <a:buFont typeface="Arial" panose="020B0604020202020204" pitchFamily="34" charset="0"/>
                  <a:buChar char="•"/>
                </a:pPr>
                <a:endParaRPr lang="en-US" sz="20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219200"/>
                <a:ext cx="8229600" cy="5276060"/>
              </a:xfrm>
              <a:prstGeom prst="rect">
                <a:avLst/>
              </a:prstGeom>
              <a:blipFill rotWithShape="1">
                <a:blip r:embed="rId3"/>
                <a:stretch>
                  <a:fillRect l="-741" t="-4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8838100"/>
      </p:ext>
    </p:extLst>
  </p:cSld>
  <p:clrMapOvr>
    <a:masterClrMapping/>
  </p:clrMapOvr>
  <p:transition>
    <p:pu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76275"/>
          </a:xfrm>
          <a:solidFill>
            <a:srgbClr val="0070C0"/>
          </a:solidFill>
          <a:ln/>
        </p:spPr>
        <p:txBody>
          <a:bodyPr rIns="132080"/>
          <a:lstStyle/>
          <a:p>
            <a:pPr algn="l"/>
            <a:r>
              <a:rPr lang="en-US" sz="2400" dirty="0">
                <a:solidFill>
                  <a:srgbClr val="FFFFFF"/>
                </a:solidFill>
                <a:latin typeface="Arial Bold" charset="0"/>
                <a:cs typeface="Arial Bold" charset="0"/>
                <a:sym typeface="Arial Bold" charset="0"/>
              </a:rPr>
              <a:t>Differential Equations</a:t>
            </a:r>
            <a:endParaRPr lang="en-US" sz="2400" dirty="0">
              <a:solidFill>
                <a:srgbClr val="FFFFFF"/>
              </a:solidFill>
              <a:latin typeface="Arial Bold" charset="0"/>
              <a:ea typeface="ヒラギノ角ゴ ProN W6" charset="0"/>
              <a:cs typeface="ヒラギノ角ゴ ProN W6" charset="0"/>
              <a:sym typeface="Arial Bold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219200"/>
            <a:ext cx="822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dirty="0"/>
              <a:t>And God said …</a:t>
            </a:r>
          </a:p>
        </p:txBody>
      </p:sp>
      <p:pic>
        <p:nvPicPr>
          <p:cNvPr id="1026" name="Picture 2" descr="Maxwell’s equations | thunderbolts.inf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" y="1619310"/>
            <a:ext cx="7391400" cy="4078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457200" y="5698268"/>
            <a:ext cx="822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2000" dirty="0"/>
              <a:t>… and there was light.</a:t>
            </a:r>
          </a:p>
        </p:txBody>
      </p:sp>
    </p:spTree>
    <p:extLst>
      <p:ext uri="{BB962C8B-B14F-4D97-AF65-F5344CB8AC3E}">
        <p14:creationId xmlns:p14="http://schemas.microsoft.com/office/powerpoint/2010/main" val="3062627170"/>
      </p:ext>
    </p:extLst>
  </p:cSld>
  <p:clrMapOvr>
    <a:masterClrMapping/>
  </p:clrMapOvr>
  <p:transition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76275"/>
          </a:xfrm>
          <a:solidFill>
            <a:srgbClr val="0070C0"/>
          </a:solidFill>
          <a:ln/>
        </p:spPr>
        <p:txBody>
          <a:bodyPr rIns="132080"/>
          <a:lstStyle/>
          <a:p>
            <a:pPr algn="l"/>
            <a:r>
              <a:rPr lang="en-US" sz="2400" dirty="0">
                <a:solidFill>
                  <a:srgbClr val="FFFFFF"/>
                </a:solidFill>
                <a:latin typeface="Arial Bold" charset="0"/>
                <a:cs typeface="Arial Bold" charset="0"/>
                <a:sym typeface="Arial Bold" charset="0"/>
              </a:rPr>
              <a:t>Differential Equations</a:t>
            </a:r>
            <a:endParaRPr lang="en-US" sz="2400" dirty="0">
              <a:solidFill>
                <a:srgbClr val="FFFFFF"/>
              </a:solidFill>
              <a:latin typeface="Arial Bold" charset="0"/>
              <a:ea typeface="ヒラギノ角ゴ ProN W6" charset="0"/>
              <a:cs typeface="ヒラギノ角ゴ ProN W6" charset="0"/>
              <a:sym typeface="Arial Bold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219200"/>
            <a:ext cx="822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dirty="0"/>
              <a:t>And God said 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698268"/>
            <a:ext cx="822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2000" dirty="0"/>
              <a:t>… and there was gravity.</a:t>
            </a:r>
          </a:p>
        </p:txBody>
      </p:sp>
      <p:pic>
        <p:nvPicPr>
          <p:cNvPr id="2050" name="Picture 2" descr="http://www.thespectrumofriemannium.com/wp-content/uploads/2013/05/einsteinfieldeq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28800"/>
            <a:ext cx="8302625" cy="3304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6217062"/>
      </p:ext>
    </p:extLst>
  </p:cSld>
  <p:clrMapOvr>
    <a:masterClrMapping/>
  </p:clrMapOvr>
  <p:transition>
    <p:push/>
  </p:transition>
</p:sld>
</file>

<file path=ppt/theme/theme1.xml><?xml version="1.0" encoding="utf-8"?>
<a:theme xmlns:a="http://schemas.openxmlformats.org/drawingml/2006/main" name="Title &amp; Bullets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Arial"/>
        <a:ea typeface="ヒラギノ角ゴ ProN W3"/>
        <a:cs typeface="ヒラギノ角ゴ ProN W3"/>
      </a:majorFont>
      <a:minorFont>
        <a:latin typeface="Arial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BE0E3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N W3" charset="0"/>
            <a:cs typeface="ヒラギノ角ゴ ProN W3" charset="0"/>
            <a:sym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BE0E3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N W3" charset="0"/>
            <a:cs typeface="ヒラギノ角ゴ ProN W3" charset="0"/>
            <a:sym typeface="Arial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&amp; Bullets copy 3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333399"/>
      </a:accent2>
      <a:accent3>
        <a:srgbClr val="FFFFFF"/>
      </a:accent3>
      <a:accent4>
        <a:srgbClr val="000000"/>
      </a:accent4>
      <a:accent5>
        <a:srgbClr val="FFFFF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copy 3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BE0E3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N W3" charset="0"/>
            <a:cs typeface="ヒラギノ角ゴ ProN W3" charset="0"/>
            <a:sym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BE0E3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N W3" charset="0"/>
            <a:cs typeface="ヒラギノ角ゴ ProN W3" charset="0"/>
            <a:sym typeface="Arial" charset="0"/>
          </a:defRPr>
        </a:defPPr>
      </a:lstStyle>
    </a:lnDef>
  </a:objectDefaults>
  <a:extraClrSchemeLst>
    <a:extraClrScheme>
      <a:clrScheme name="Title &amp; Bullets copy 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Bullets copy 3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333399"/>
      </a:accent2>
      <a:accent3>
        <a:srgbClr val="FFFFFF"/>
      </a:accent3>
      <a:accent4>
        <a:srgbClr val="000000"/>
      </a:accent4>
      <a:accent5>
        <a:srgbClr val="FFFFF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 copy 3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BE0E3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N W3" charset="0"/>
            <a:cs typeface="ヒラギノ角ゴ ProN W3" charset="0"/>
            <a:sym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BBE0E3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N W3" charset="0"/>
            <a:cs typeface="ヒラギノ角ゴ ProN W3" charset="0"/>
            <a:sym typeface="Arial" charset="0"/>
          </a:defRPr>
        </a:defPPr>
      </a:lstStyle>
    </a:lnDef>
  </a:objectDefaults>
  <a:extraClrSchemeLst>
    <a:extraClrScheme>
      <a:clrScheme name="Bullets copy 3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661</TotalTime>
  <Pages>0</Pages>
  <Words>122</Words>
  <Characters>0</Characters>
  <Application>Microsoft Office PowerPoint</Application>
  <PresentationFormat>On-screen Show (4:3)</PresentationFormat>
  <Lines>0</Lines>
  <Paragraphs>19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Arial Bold</vt:lpstr>
      <vt:lpstr>Cambria Math</vt:lpstr>
      <vt:lpstr>Gill Sans</vt:lpstr>
      <vt:lpstr>Title &amp; Bullets</vt:lpstr>
      <vt:lpstr>Title &amp; Bullets copy 3</vt:lpstr>
      <vt:lpstr>Bullets copy 3</vt:lpstr>
      <vt:lpstr>Math 321 Differential Equations Final Class!</vt:lpstr>
      <vt:lpstr>Differential Equations</vt:lpstr>
      <vt:lpstr>Differential Equations</vt:lpstr>
      <vt:lpstr>Differential Equations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5-1  (p. ) a</dc:title>
  <dc:creator>Nancy Proyect</dc:creator>
  <cp:lastModifiedBy>David Housman</cp:lastModifiedBy>
  <cp:revision>57</cp:revision>
  <cp:lastPrinted>2022-12-05T13:58:29Z</cp:lastPrinted>
  <dcterms:modified xsi:type="dcterms:W3CDTF">2024-12-01T18:01:49Z</dcterms:modified>
</cp:coreProperties>
</file>