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8"/>
  </p:normalViewPr>
  <p:slideViewPr>
    <p:cSldViewPr snapToGrid="0" snapToObjects="1">
      <p:cViewPr varScale="1">
        <p:scale>
          <a:sx n="82" d="100"/>
          <a:sy n="82" d="100"/>
        </p:scale>
        <p:origin x="13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05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
          <p:cNvSpPr>
            <a:spLocks noGrp="1"/>
          </p:cNvSpPr>
          <p:nvPr>
            <p:ph type="pic" idx="14"/>
          </p:nvPr>
        </p:nvSpPr>
        <p:spPr>
          <a:xfrm>
            <a:off x="584200" y="558800"/>
            <a:ext cx="11823700" cy="7086600"/>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901700" y="-127000"/>
            <a:ext cx="14211300" cy="9997255"/>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Image"/>
          <p:cNvSpPr>
            <a:spLocks noGrp="1"/>
          </p:cNvSpPr>
          <p:nvPr>
            <p:ph type="pic" sz="half" idx="14"/>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13"/>
          </p:nvPr>
        </p:nvSpPr>
        <p:spPr>
          <a:xfrm>
            <a:off x="6819900" y="1739900"/>
            <a:ext cx="5575300" cy="8169655"/>
          </a:xfrm>
          <a:prstGeom prst="rect">
            <a:avLst/>
          </a:prstGeom>
          <a:ln w="9525">
            <a:round/>
          </a:ln>
        </p:spPr>
        <p:txBody>
          <a:bodyPr lIns="91439" tIns="45719" rIns="91439" bIns="45719" anchor="t">
            <a:noAutofit/>
          </a:bodyPr>
          <a:lstStyle/>
          <a:p>
            <a:endParaRPr/>
          </a:p>
        </p:txBody>
      </p:sp>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13"/>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14"/>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15"/>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education.com/activity/article/Observe_Greenhouse_Effect/" TargetMode="External"/><Relationship Id="rId2" Type="http://schemas.openxmlformats.org/officeDocument/2006/relationships/image" Target="../media/image15.t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nsideclimatenews.org/content/Exxon-The-Road-Not-Taken"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History"/>
          <p:cNvSpPr txBox="1">
            <a:spLocks noGrp="1"/>
          </p:cNvSpPr>
          <p:nvPr>
            <p:ph type="title"/>
          </p:nvPr>
        </p:nvSpPr>
        <p:spPr>
          <a:xfrm>
            <a:off x="508000" y="6680200"/>
            <a:ext cx="5068342" cy="2413000"/>
          </a:xfrm>
          <a:prstGeom prst="rect">
            <a:avLst/>
          </a:prstGeom>
        </p:spPr>
        <p:txBody>
          <a:bodyPr/>
          <a:lstStyle/>
          <a:p>
            <a:r>
              <a:t>History</a:t>
            </a:r>
          </a:p>
        </p:txBody>
      </p:sp>
      <p:sp>
        <p:nvSpPr>
          <p:cNvPr id="138" name="First this,…"/>
          <p:cNvSpPr txBox="1">
            <a:spLocks noGrp="1"/>
          </p:cNvSpPr>
          <p:nvPr>
            <p:ph type="body" sz="quarter" idx="1"/>
          </p:nvPr>
        </p:nvSpPr>
        <p:spPr>
          <a:prstGeom prst="rect">
            <a:avLst/>
          </a:prstGeom>
        </p:spPr>
        <p:txBody>
          <a:bodyPr/>
          <a:lstStyle/>
          <a:p>
            <a:r>
              <a:rPr lang="en-US" dirty="0"/>
              <a:t>How long have we known about the global warming?</a:t>
            </a:r>
            <a:endParaRPr dirty="0"/>
          </a:p>
        </p:txBody>
      </p:sp>
      <p:grpSp>
        <p:nvGrpSpPr>
          <p:cNvPr id="141" name="Image Gallery"/>
          <p:cNvGrpSpPr/>
          <p:nvPr/>
        </p:nvGrpSpPr>
        <p:grpSpPr>
          <a:xfrm>
            <a:off x="596900" y="635000"/>
            <a:ext cx="5564058" cy="5283200"/>
            <a:chOff x="0" y="0"/>
            <a:chExt cx="5677447" cy="5283200"/>
          </a:xfrm>
        </p:grpSpPr>
        <p:pic>
          <p:nvPicPr>
            <p:cNvPr id="139" name="0.cutepolarbears.jpg" descr="0.cutepolarbears.jpg"/>
            <p:cNvPicPr>
              <a:picLocks noChangeAspect="1"/>
            </p:cNvPicPr>
            <p:nvPr/>
          </p:nvPicPr>
          <p:blipFill rotWithShape="1">
            <a:blip r:embed="rId2"/>
            <a:srcRect l="78" t="16075" r="56492" b="13925"/>
            <a:stretch/>
          </p:blipFill>
          <p:spPr>
            <a:xfrm>
              <a:off x="308675" y="0"/>
              <a:ext cx="5368772" cy="4724400"/>
            </a:xfrm>
            <a:prstGeom prst="rect">
              <a:avLst/>
            </a:prstGeom>
            <a:ln w="12700" cap="flat">
              <a:noFill/>
              <a:miter lim="400000"/>
            </a:ln>
            <a:effectLst/>
          </p:spPr>
        </p:pic>
        <p:sp>
          <p:nvSpPr>
            <p:cNvPr id="140" name="The caption"/>
            <p:cNvSpPr/>
            <p:nvPr/>
          </p:nvSpPr>
          <p:spPr>
            <a:xfrm>
              <a:off x="0" y="4800600"/>
              <a:ext cx="4664648" cy="4826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defRPr sz="2000"/>
              </a:lvl1pPr>
            </a:lstStyle>
            <a:p>
              <a:r>
                <a:rPr lang="en-US" sz="2200" dirty="0"/>
                <a:t>In Kolbert’s time polar bears were an often-used image for climate change.  But they seemed far away.</a:t>
              </a:r>
              <a:endParaRPr sz="2200" dirty="0"/>
            </a:p>
          </p:txBody>
        </p:sp>
      </p:grpSp>
      <p:pic>
        <p:nvPicPr>
          <p:cNvPr id="2" name="Picture 1">
            <a:extLst>
              <a:ext uri="{FF2B5EF4-FFF2-40B4-BE49-F238E27FC236}">
                <a16:creationId xmlns:a16="http://schemas.microsoft.com/office/drawing/2014/main" id="{AFC618B1-CEEC-0B40-B6CB-3475762E2F50}"/>
              </a:ext>
            </a:extLst>
          </p:cNvPr>
          <p:cNvPicPr>
            <a:picLocks noChangeAspect="1"/>
          </p:cNvPicPr>
          <p:nvPr/>
        </p:nvPicPr>
        <p:blipFill>
          <a:blip r:embed="rId3"/>
          <a:stretch>
            <a:fillRect/>
          </a:stretch>
        </p:blipFill>
        <p:spPr>
          <a:xfrm>
            <a:off x="6625653" y="639868"/>
            <a:ext cx="2713219" cy="4719948"/>
          </a:xfrm>
          <a:prstGeom prst="rect">
            <a:avLst/>
          </a:prstGeom>
        </p:spPr>
      </p:pic>
      <p:pic>
        <p:nvPicPr>
          <p:cNvPr id="3" name="Picture 2">
            <a:extLst>
              <a:ext uri="{FF2B5EF4-FFF2-40B4-BE49-F238E27FC236}">
                <a16:creationId xmlns:a16="http://schemas.microsoft.com/office/drawing/2014/main" id="{46A7ABCB-91D1-9542-BD6F-6489099ADE61}"/>
              </a:ext>
            </a:extLst>
          </p:cNvPr>
          <p:cNvPicPr>
            <a:picLocks noChangeAspect="1"/>
          </p:cNvPicPr>
          <p:nvPr/>
        </p:nvPicPr>
        <p:blipFill>
          <a:blip r:embed="rId4"/>
          <a:stretch>
            <a:fillRect/>
          </a:stretch>
        </p:blipFill>
        <p:spPr>
          <a:xfrm>
            <a:off x="9343870" y="635000"/>
            <a:ext cx="2455134" cy="4719948"/>
          </a:xfrm>
          <a:prstGeom prst="rect">
            <a:avLst/>
          </a:prstGeom>
        </p:spPr>
      </p:pic>
      <p:sp>
        <p:nvSpPr>
          <p:cNvPr id="4" name="TextBox 3">
            <a:extLst>
              <a:ext uri="{FF2B5EF4-FFF2-40B4-BE49-F238E27FC236}">
                <a16:creationId xmlns:a16="http://schemas.microsoft.com/office/drawing/2014/main" id="{29E79120-9FBF-5148-8302-5C3A46D87C48}"/>
              </a:ext>
            </a:extLst>
          </p:cNvPr>
          <p:cNvSpPr txBox="1"/>
          <p:nvPr/>
        </p:nvSpPr>
        <p:spPr>
          <a:xfrm>
            <a:off x="6625653" y="5511888"/>
            <a:ext cx="5173351"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200" dirty="0"/>
              <a:t>Extreme weather, made more likely by climate change: Wildfires in CA (2020) and Tennessee floods (2021)</a:t>
            </a:r>
            <a:endParaRPr kumimoji="0" lang="en-US" sz="2200" b="0" i="0" u="none" strike="noStrike" cap="none" spc="0" normalizeH="0" baseline="0" dirty="0">
              <a:ln>
                <a:noFill/>
              </a:ln>
              <a:solidFill>
                <a:srgbClr val="414141"/>
              </a:solidFill>
              <a:effectLst/>
              <a:uFillTx/>
              <a:latin typeface="Palatino"/>
              <a:ea typeface="Palatino"/>
              <a:cs typeface="Palatino"/>
              <a:sym typeface="Palatino"/>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Her paper was read (1856) at the AAAS meeting by … Joseph Henry.…"/>
          <p:cNvSpPr txBox="1">
            <a:spLocks noGrp="1"/>
          </p:cNvSpPr>
          <p:nvPr>
            <p:ph type="body" idx="1"/>
          </p:nvPr>
        </p:nvSpPr>
        <p:spPr>
          <a:xfrm>
            <a:off x="406400" y="1530151"/>
            <a:ext cx="8641110" cy="7979371"/>
          </a:xfrm>
          <a:prstGeom prst="rect">
            <a:avLst/>
          </a:prstGeom>
        </p:spPr>
        <p:txBody>
          <a:bodyPr/>
          <a:lstStyle/>
          <a:p>
            <a:endParaRPr dirty="0"/>
          </a:p>
          <a:p>
            <a:r>
              <a:rPr dirty="0"/>
              <a:t>Her paper was read (1856) at the AAAS meeting by … Joseph Henry.</a:t>
            </a:r>
          </a:p>
          <a:p>
            <a:r>
              <a:rPr b="1" dirty="0"/>
              <a:t>Experiment:</a:t>
            </a:r>
            <a:r>
              <a:rPr dirty="0"/>
              <a:t> thermometers in glass jars</a:t>
            </a:r>
            <a:r>
              <a:rPr lang="en-US" dirty="0"/>
              <a:t> set out in the sun</a:t>
            </a:r>
            <a:r>
              <a:rPr dirty="0"/>
              <a:t>. The sun’s heating effect was:</a:t>
            </a:r>
          </a:p>
          <a:p>
            <a:pPr lvl="1"/>
            <a:r>
              <a:rPr dirty="0"/>
              <a:t>Greater with water vapor than dry air, </a:t>
            </a:r>
          </a:p>
          <a:p>
            <a:pPr lvl="1"/>
            <a:r>
              <a:rPr dirty="0"/>
              <a:t>Highest in a jar with CO2.</a:t>
            </a:r>
            <a:br>
              <a:rPr dirty="0"/>
            </a:br>
            <a:endParaRPr dirty="0"/>
          </a:p>
        </p:txBody>
      </p:sp>
      <p:sp>
        <p:nvSpPr>
          <p:cNvPr id="184" name="&quot;Circumstances affecting the heat of the Sun's rays&quot; from the American Journal of Science (1857)."/>
          <p:cNvSpPr txBox="1"/>
          <p:nvPr/>
        </p:nvSpPr>
        <p:spPr>
          <a:xfrm>
            <a:off x="-875668" y="736600"/>
            <a:ext cx="12186445" cy="132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939800" lvl="1" indent="-469900" algn="l">
              <a:spcBef>
                <a:spcPts val="2400"/>
              </a:spcBef>
              <a:buClr>
                <a:srgbClr val="929292"/>
              </a:buClr>
              <a:buSzPct val="60000"/>
              <a:buFont typeface="Zapf Dingbats"/>
              <a:buChar char="❖"/>
              <a:defRPr sz="3600"/>
            </a:pPr>
            <a:r>
              <a:t>"Circumstances affecting the heat of the Sun's rays" from the </a:t>
            </a:r>
            <a:r>
              <a:rPr i="1"/>
              <a:t>American Journal of Science </a:t>
            </a:r>
            <a:r>
              <a:t>(1857). </a:t>
            </a:r>
          </a:p>
        </p:txBody>
      </p:sp>
      <p:grpSp>
        <p:nvGrpSpPr>
          <p:cNvPr id="187" name="Image Gallery"/>
          <p:cNvGrpSpPr/>
          <p:nvPr/>
        </p:nvGrpSpPr>
        <p:grpSpPr>
          <a:xfrm>
            <a:off x="9388425" y="2152650"/>
            <a:ext cx="3730675" cy="6103144"/>
            <a:chOff x="0" y="0"/>
            <a:chExt cx="3730674" cy="6103143"/>
          </a:xfrm>
        </p:grpSpPr>
        <p:pic>
          <p:nvPicPr>
            <p:cNvPr id="185" name="Image" descr="Image"/>
            <p:cNvPicPr>
              <a:picLocks noChangeAspect="1"/>
            </p:cNvPicPr>
            <p:nvPr/>
          </p:nvPicPr>
          <p:blipFill>
            <a:blip r:embed="rId2"/>
            <a:srcRect l="7510" r="7510"/>
            <a:stretch>
              <a:fillRect/>
            </a:stretch>
          </p:blipFill>
          <p:spPr>
            <a:xfrm>
              <a:off x="0" y="0"/>
              <a:ext cx="3730675" cy="5518944"/>
            </a:xfrm>
            <a:prstGeom prst="rect">
              <a:avLst/>
            </a:prstGeom>
            <a:ln w="12700" cap="flat">
              <a:noFill/>
              <a:miter lim="400000"/>
            </a:ln>
            <a:effectLst/>
          </p:spPr>
        </p:pic>
        <p:sp>
          <p:nvSpPr>
            <p:cNvPr id="186" name="https://www.education.com/activity/article/Observe_Greenhouse_Effect/"/>
            <p:cNvSpPr/>
            <p:nvPr/>
          </p:nvSpPr>
          <p:spPr>
            <a:xfrm>
              <a:off x="0" y="5595143"/>
              <a:ext cx="3730675" cy="508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lgn="l" defTabSz="457200">
                <a:lnSpc>
                  <a:spcPts val="2800"/>
                </a:lnSpc>
                <a:defRPr sz="1200" u="sng">
                  <a:ln w="0" cap="flat">
                    <a:solidFill>
                      <a:srgbClr val="0000EE"/>
                    </a:solidFill>
                    <a:prstDash val="solid"/>
                    <a:miter lim="400000"/>
                  </a:ln>
                  <a:noFill/>
                  <a:latin typeface="Times"/>
                  <a:ea typeface="Times"/>
                  <a:cs typeface="Times"/>
                  <a:sym typeface="Times"/>
                  <a:hlinkClick r:id="rId3"/>
                </a:defRPr>
              </a:lvl1pPr>
            </a:lstStyle>
            <a:p>
              <a:r>
                <a:rPr>
                  <a:hlinkClick r:id="rId3"/>
                </a:rPr>
                <a:t>https://www.education.com/activity/article/Observe_Greenhouse_Effect/</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carboniferous_swamp_old_book_lrg.jpg" descr="carboniferous_swamp_old_book_lrg.jpg"/>
          <p:cNvPicPr>
            <a:picLocks noChangeAspect="1"/>
          </p:cNvPicPr>
          <p:nvPr/>
        </p:nvPicPr>
        <p:blipFill>
          <a:blip r:embed="rId2"/>
          <a:stretch>
            <a:fillRect/>
          </a:stretch>
        </p:blipFill>
        <p:spPr>
          <a:xfrm>
            <a:off x="1350501" y="127809"/>
            <a:ext cx="9973598" cy="6881782"/>
          </a:xfrm>
          <a:prstGeom prst="rect">
            <a:avLst/>
          </a:prstGeom>
          <a:ln w="12700">
            <a:miter lim="400000"/>
          </a:ln>
        </p:spPr>
      </p:pic>
      <p:sp>
        <p:nvSpPr>
          <p:cNvPr id="190" name="“An atmosphere of that gas [CO2] would give to our earth a high temperature; and if as some suppose, at one period of its history the air had mixed with it a larger proportion than at present, an increased temperature... must have necessarily resulted” (Foote, 1856)."/>
          <p:cNvSpPr txBox="1"/>
          <p:nvPr/>
        </p:nvSpPr>
        <p:spPr>
          <a:xfrm>
            <a:off x="577850" y="7185660"/>
            <a:ext cx="11292285" cy="1402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10000"/>
              </a:lnSpc>
              <a:defRPr i="1"/>
            </a:pPr>
            <a:r>
              <a:t>“An atmosphere of that gas [CO</a:t>
            </a:r>
            <a:r>
              <a:rPr sz="1500"/>
              <a:t>2</a:t>
            </a:r>
            <a:r>
              <a:t>] would give to our earth a high temperature; and if as some suppose, at one period of its history the air had mixed with it a larger proportion than at present, an increased temperature... must have necessarily resulted” (Foote, 1856).</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John Tyndall"/>
          <p:cNvSpPr txBox="1">
            <a:spLocks noGrp="1"/>
          </p:cNvSpPr>
          <p:nvPr>
            <p:ph type="title"/>
          </p:nvPr>
        </p:nvSpPr>
        <p:spPr>
          <a:prstGeom prst="rect">
            <a:avLst/>
          </a:prstGeom>
        </p:spPr>
        <p:txBody>
          <a:bodyPr/>
          <a:lstStyle/>
          <a:p>
            <a:r>
              <a:t>John Tyndall</a:t>
            </a:r>
          </a:p>
        </p:txBody>
      </p:sp>
      <p:sp>
        <p:nvSpPr>
          <p:cNvPr id="193" name="By 1859 his laboratory work had identified two common atmospheric gases, carbon-dioxide and water (vapor) which trapped &quot;heat rays&quot;, (infrared light)radiation.…"/>
          <p:cNvSpPr txBox="1">
            <a:spLocks noGrp="1"/>
          </p:cNvSpPr>
          <p:nvPr>
            <p:ph type="body" idx="1"/>
          </p:nvPr>
        </p:nvSpPr>
        <p:spPr>
          <a:xfrm>
            <a:off x="508000" y="2628900"/>
            <a:ext cx="9374932" cy="6096000"/>
          </a:xfrm>
          <a:prstGeom prst="rect">
            <a:avLst/>
          </a:prstGeom>
        </p:spPr>
        <p:txBody>
          <a:bodyPr/>
          <a:lstStyle/>
          <a:p>
            <a:r>
              <a:rPr dirty="0"/>
              <a:t>By 1859 his laboratory work had identified two common atmospheric gases, carbon-dioxide and water (vapor) which trapped "heat rays", (infrared light)</a:t>
            </a:r>
            <a:r>
              <a:rPr lang="en-US" dirty="0"/>
              <a:t> </a:t>
            </a:r>
            <a:r>
              <a:rPr dirty="0"/>
              <a:t>radiation.</a:t>
            </a:r>
          </a:p>
          <a:p>
            <a:r>
              <a:rPr dirty="0"/>
              <a:t>He wondered if changes in Earth's </a:t>
            </a:r>
            <a:r>
              <a:rPr b="1" dirty="0"/>
              <a:t>atmosphere</a:t>
            </a:r>
            <a:r>
              <a:rPr dirty="0"/>
              <a:t> could play a role in such a massive change of Earth's climate as the Ice Age(s).</a:t>
            </a:r>
          </a:p>
        </p:txBody>
      </p:sp>
      <p:pic>
        <p:nvPicPr>
          <p:cNvPr id="194" name="2.2b.Tyndall.jpg" descr="2.2b.Tyndall.jpg"/>
          <p:cNvPicPr>
            <a:picLocks noChangeAspect="1"/>
          </p:cNvPicPr>
          <p:nvPr/>
        </p:nvPicPr>
        <p:blipFill>
          <a:blip r:embed="rId2"/>
          <a:stretch>
            <a:fillRect/>
          </a:stretch>
        </p:blipFill>
        <p:spPr>
          <a:xfrm>
            <a:off x="10172700" y="-6350"/>
            <a:ext cx="2844800" cy="45847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Greenhouse Gases"/>
          <p:cNvSpPr txBox="1">
            <a:spLocks noGrp="1"/>
          </p:cNvSpPr>
          <p:nvPr>
            <p:ph type="title"/>
          </p:nvPr>
        </p:nvSpPr>
        <p:spPr>
          <a:prstGeom prst="rect">
            <a:avLst/>
          </a:prstGeom>
        </p:spPr>
        <p:txBody>
          <a:bodyPr/>
          <a:lstStyle/>
          <a:p>
            <a:r>
              <a:t>Greenhouse Gases</a:t>
            </a:r>
          </a:p>
        </p:txBody>
      </p:sp>
      <p:sp>
        <p:nvSpPr>
          <p:cNvPr id="197" name="GHGs, for short, are gases which absorb infrared radiation (also called IR or heat radiation). They act like an &quot;insulating blanket&quot; on Earth, keeping energy trapped in Earth's atmosphere, that would otherwise escape to outer space.…"/>
          <p:cNvSpPr txBox="1">
            <a:spLocks noGrp="1"/>
          </p:cNvSpPr>
          <p:nvPr>
            <p:ph type="body" idx="1"/>
          </p:nvPr>
        </p:nvSpPr>
        <p:spPr>
          <a:prstGeom prst="rect">
            <a:avLst/>
          </a:prstGeom>
        </p:spPr>
        <p:txBody>
          <a:bodyPr/>
          <a:lstStyle/>
          <a:p>
            <a:pPr marL="437006" indent="-437006" defTabSz="543305">
              <a:spcBef>
                <a:spcPts val="2200"/>
              </a:spcBef>
              <a:defRPr sz="3348"/>
            </a:pPr>
            <a:r>
              <a:rPr dirty="0"/>
              <a:t>GHGs, for short, are gases which absorb infrared radiation (also called IR or heat radiation). They act like an "insulating blanket" on Earth, keeping energy trapped in Earth's atmosphere, that would otherwise escape to outer space. </a:t>
            </a:r>
          </a:p>
          <a:p>
            <a:pPr marL="437006" indent="-437006" defTabSz="543305">
              <a:spcBef>
                <a:spcPts val="2200"/>
              </a:spcBef>
              <a:defRPr sz="3348"/>
            </a:pPr>
            <a:r>
              <a:rPr dirty="0"/>
              <a:t>The GHGs which have the most influence on Earth's temperature (and therefore climate) include: CO2, H2O, CH4, NOx, and refrigerants (CFCs)</a:t>
            </a:r>
          </a:p>
          <a:p>
            <a:pPr marL="437006" indent="-437006" defTabSz="543305">
              <a:spcBef>
                <a:spcPts val="2200"/>
              </a:spcBef>
              <a:defRPr sz="3348"/>
            </a:pPr>
            <a:r>
              <a:rPr dirty="0"/>
              <a:t>Other gases which have no effect include Nitrogen, Oxygen, Argon, and Hydrogen.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vante Arrhenius"/>
          <p:cNvSpPr txBox="1">
            <a:spLocks noGrp="1"/>
          </p:cNvSpPr>
          <p:nvPr>
            <p:ph type="title"/>
          </p:nvPr>
        </p:nvSpPr>
        <p:spPr>
          <a:prstGeom prst="rect">
            <a:avLst/>
          </a:prstGeom>
        </p:spPr>
        <p:txBody>
          <a:bodyPr/>
          <a:lstStyle/>
          <a:p>
            <a:r>
              <a:t>Svante Arrhenius</a:t>
            </a:r>
          </a:p>
        </p:txBody>
      </p:sp>
      <p:sp>
        <p:nvSpPr>
          <p:cNvPr id="200" name="Swedish physicist / chemist,…"/>
          <p:cNvSpPr txBox="1">
            <a:spLocks noGrp="1"/>
          </p:cNvSpPr>
          <p:nvPr>
            <p:ph type="body" idx="1"/>
          </p:nvPr>
        </p:nvSpPr>
        <p:spPr>
          <a:prstGeom prst="rect">
            <a:avLst/>
          </a:prstGeom>
        </p:spPr>
        <p:txBody>
          <a:bodyPr/>
          <a:lstStyle/>
          <a:p>
            <a:pPr marL="399415" indent="-399415" defTabSz="496570">
              <a:spcBef>
                <a:spcPts val="2000"/>
              </a:spcBef>
              <a:defRPr sz="3060"/>
            </a:pPr>
            <a:r>
              <a:rPr dirty="0"/>
              <a:t>Swedish physicist / chemist, </a:t>
            </a:r>
          </a:p>
          <a:p>
            <a:pPr marL="399415" indent="-399415" defTabSz="496570">
              <a:spcBef>
                <a:spcPts val="2000"/>
              </a:spcBef>
              <a:defRPr sz="3060"/>
            </a:pPr>
            <a:r>
              <a:rPr dirty="0"/>
              <a:t>Nobel prize, 1903, for his work on electrochemistry, </a:t>
            </a:r>
          </a:p>
          <a:p>
            <a:pPr marL="399415" indent="-399415" defTabSz="496570">
              <a:spcBef>
                <a:spcPts val="2000"/>
              </a:spcBef>
              <a:defRPr sz="3060"/>
            </a:pPr>
            <a:r>
              <a:rPr dirty="0"/>
              <a:t>Also well known for his theory of acids and bases, </a:t>
            </a:r>
          </a:p>
          <a:p>
            <a:pPr marL="399415" indent="-399415" defTabSz="496570">
              <a:spcBef>
                <a:spcPts val="2000"/>
              </a:spcBef>
              <a:defRPr sz="3060"/>
            </a:pPr>
            <a:r>
              <a:rPr dirty="0"/>
              <a:t>Hobby: trying to explain how ice ages came about. </a:t>
            </a:r>
          </a:p>
          <a:p>
            <a:pPr marL="399415" indent="-399415" defTabSz="496570">
              <a:spcBef>
                <a:spcPts val="2000"/>
              </a:spcBef>
              <a:defRPr sz="3060"/>
            </a:pPr>
            <a:r>
              <a:rPr dirty="0"/>
              <a:t>He was the first to make a quantitative estimate of the change in Earth's temperature due to changes in CO2 levels:</a:t>
            </a:r>
          </a:p>
          <a:p>
            <a:pPr marL="399415" indent="-399415" defTabSz="496570">
              <a:spcBef>
                <a:spcPts val="2000"/>
              </a:spcBef>
              <a:defRPr sz="3060"/>
            </a:pPr>
            <a:r>
              <a:rPr dirty="0"/>
              <a:t>Cutting the concentration in Earth's atmosphere in half would lower the average temperature in Northern Europe by about 4-5 C--a temperature drop compatible with the ice ages. </a:t>
            </a:r>
          </a:p>
        </p:txBody>
      </p:sp>
      <p:pic>
        <p:nvPicPr>
          <p:cNvPr id="201" name="2.2.arrhenius.jpg" descr="2.2.arrhenius.jpg"/>
          <p:cNvPicPr>
            <a:picLocks noChangeAspect="1"/>
          </p:cNvPicPr>
          <p:nvPr/>
        </p:nvPicPr>
        <p:blipFill>
          <a:blip r:embed="rId2"/>
          <a:stretch>
            <a:fillRect/>
          </a:stretch>
        </p:blipFill>
        <p:spPr>
          <a:xfrm>
            <a:off x="10055645" y="-50800"/>
            <a:ext cx="2942805" cy="409573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Arrhenius’ friend"/>
          <p:cNvSpPr txBox="1">
            <a:spLocks noGrp="1"/>
          </p:cNvSpPr>
          <p:nvPr>
            <p:ph type="title"/>
          </p:nvPr>
        </p:nvSpPr>
        <p:spPr>
          <a:prstGeom prst="rect">
            <a:avLst/>
          </a:prstGeom>
        </p:spPr>
        <p:txBody>
          <a:bodyPr/>
          <a:lstStyle/>
          <a:p>
            <a:r>
              <a:t>Arrhenius’ friend</a:t>
            </a:r>
          </a:p>
        </p:txBody>
      </p:sp>
      <p:sp>
        <p:nvSpPr>
          <p:cNvPr id="204" name="He consulted a friend, Arvid Högbom, about the natural sources (and sinks) of CO2.…"/>
          <p:cNvSpPr txBox="1">
            <a:spLocks noGrp="1"/>
          </p:cNvSpPr>
          <p:nvPr>
            <p:ph type="body" idx="1"/>
          </p:nvPr>
        </p:nvSpPr>
        <p:spPr>
          <a:prstGeom prst="rect">
            <a:avLst/>
          </a:prstGeom>
        </p:spPr>
        <p:txBody>
          <a:bodyPr>
            <a:normAutofit fontScale="92500" lnSpcReduction="10000"/>
          </a:bodyPr>
          <a:lstStyle/>
          <a:p>
            <a:pPr marL="404113" indent="-404113" defTabSz="502412">
              <a:spcBef>
                <a:spcPts val="2000"/>
              </a:spcBef>
              <a:defRPr sz="3096"/>
            </a:pPr>
            <a:r>
              <a:rPr dirty="0"/>
              <a:t>He consulted a friend, </a:t>
            </a:r>
            <a:r>
              <a:rPr b="1" dirty="0" err="1"/>
              <a:t>Arvid</a:t>
            </a:r>
            <a:r>
              <a:rPr b="1" dirty="0"/>
              <a:t> </a:t>
            </a:r>
            <a:r>
              <a:rPr b="1" dirty="0" err="1"/>
              <a:t>Högbom</a:t>
            </a:r>
            <a:r>
              <a:rPr dirty="0"/>
              <a:t>, about the natural sources (and sinks) of CO2.</a:t>
            </a:r>
          </a:p>
          <a:p>
            <a:pPr marL="404113" indent="-404113" defTabSz="502412">
              <a:spcBef>
                <a:spcPts val="2000"/>
              </a:spcBef>
              <a:defRPr sz="3096"/>
            </a:pPr>
            <a:r>
              <a:rPr dirty="0"/>
              <a:t>It occurred to </a:t>
            </a:r>
            <a:r>
              <a:rPr dirty="0" err="1"/>
              <a:t>Högbom</a:t>
            </a:r>
            <a:r>
              <a:rPr dirty="0"/>
              <a:t> to make a comparison of the amount of CO2 from factories and other human activities with geochemical (natural) sources,, and he found that they were about the same amount. </a:t>
            </a:r>
          </a:p>
          <a:p>
            <a:pPr marL="404113" indent="-404113" defTabSz="502412">
              <a:spcBef>
                <a:spcPts val="2000"/>
              </a:spcBef>
              <a:defRPr sz="3096"/>
            </a:pPr>
            <a:r>
              <a:rPr dirty="0"/>
              <a:t>Arrhenius calculated the temperature change due to </a:t>
            </a:r>
            <a:r>
              <a:rPr b="1" dirty="0"/>
              <a:t>doubling</a:t>
            </a:r>
            <a:r>
              <a:rPr dirty="0"/>
              <a:t> the CO2 in the atmosphere, and estimated a temperature rise of 5-6 C</a:t>
            </a:r>
          </a:p>
          <a:p>
            <a:pPr marL="404113" indent="-404113" defTabSz="502412">
              <a:spcBef>
                <a:spcPts val="2000"/>
              </a:spcBef>
              <a:defRPr sz="3096"/>
            </a:pPr>
            <a:r>
              <a:rPr dirty="0"/>
              <a:t>But he thought it would take many centuries for this to happen.</a:t>
            </a:r>
            <a:br>
              <a:rPr lang="en-US" dirty="0"/>
            </a:br>
            <a:br>
              <a:rPr lang="en-US" dirty="0"/>
            </a:br>
            <a:endParaRPr lang="en-US" dirty="0"/>
          </a:p>
          <a:p>
            <a:pPr marL="404113" indent="-404113" defTabSz="502412">
              <a:spcBef>
                <a:spcPts val="2000"/>
              </a:spcBef>
              <a:defRPr sz="3096"/>
            </a:pPr>
            <a:r>
              <a:rPr lang="en-US" dirty="0"/>
              <a:t>WHAT is the current estimate of temperature change due to doubling of CO2 (from “pre-industrial levels”)</a:t>
            </a:r>
            <a:r>
              <a:rPr dirty="0"/>
              <a:t>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harles Keeling"/>
          <p:cNvSpPr txBox="1">
            <a:spLocks noGrp="1"/>
          </p:cNvSpPr>
          <p:nvPr>
            <p:ph type="title"/>
          </p:nvPr>
        </p:nvSpPr>
        <p:spPr>
          <a:prstGeom prst="rect">
            <a:avLst/>
          </a:prstGeom>
        </p:spPr>
        <p:txBody>
          <a:bodyPr/>
          <a:lstStyle/>
          <a:p>
            <a:r>
              <a:t>Charles Keeling</a:t>
            </a:r>
          </a:p>
        </p:txBody>
      </p:sp>
      <p:sp>
        <p:nvSpPr>
          <p:cNvPr id="207" name="...Heard about Arrhenius' work, and wondered how levels had changed since then. He developed an instrument to measure carbon dioxide in Earths atmosphere as a graduate student. He used it in the mid-1950s and found:…"/>
          <p:cNvSpPr txBox="1">
            <a:spLocks noGrp="1"/>
          </p:cNvSpPr>
          <p:nvPr>
            <p:ph type="body" idx="1"/>
          </p:nvPr>
        </p:nvSpPr>
        <p:spPr>
          <a:prstGeom prst="rect">
            <a:avLst/>
          </a:prstGeom>
        </p:spPr>
        <p:txBody>
          <a:bodyPr/>
          <a:lstStyle/>
          <a:p>
            <a:pPr marL="380618" indent="-380618" defTabSz="473201">
              <a:spcBef>
                <a:spcPts val="1900"/>
              </a:spcBef>
              <a:defRPr sz="2916"/>
            </a:pPr>
            <a:r>
              <a:rPr dirty="0"/>
              <a:t>...Heard about Arrhenius' work, and wondered how levels had changed since then. He developed an instrument to measure carbon dioxide in Earths atmosphere as a graduate student. He used it in the mid-1950s and found: </a:t>
            </a:r>
          </a:p>
          <a:p>
            <a:pPr marL="380618" indent="-380618" defTabSz="473201">
              <a:spcBef>
                <a:spcPts val="1900"/>
              </a:spcBef>
              <a:defRPr sz="2916"/>
            </a:pPr>
            <a:r>
              <a:rPr dirty="0"/>
              <a:t>Carbon-dioxide levels were above those measured in the 19th century--Pre-industrial levels are now thought to have been about </a:t>
            </a:r>
            <a:r>
              <a:rPr b="1" dirty="0"/>
              <a:t>280 ppm</a:t>
            </a:r>
            <a:r>
              <a:rPr dirty="0"/>
              <a:t>. </a:t>
            </a:r>
          </a:p>
          <a:p>
            <a:pPr marL="380618" indent="-380618" defTabSz="473201">
              <a:spcBef>
                <a:spcPts val="1900"/>
              </a:spcBef>
              <a:defRPr sz="2916"/>
            </a:pPr>
            <a:r>
              <a:rPr dirty="0"/>
              <a:t>There was a strong seasonal variation in these levels. </a:t>
            </a:r>
          </a:p>
          <a:p>
            <a:pPr marL="380618" indent="-380618" defTabSz="473201">
              <a:spcBef>
                <a:spcPts val="1900"/>
              </a:spcBef>
              <a:defRPr sz="2916"/>
            </a:pPr>
            <a:r>
              <a:rPr dirty="0"/>
              <a:t>He finished his PhD, but thought it would be interesting to keep track of CO2 a little longer. But where to go for the best measurement??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Mauna Loa observatory"/>
          <p:cNvSpPr txBox="1">
            <a:spLocks noGrp="1"/>
          </p:cNvSpPr>
          <p:nvPr>
            <p:ph type="title"/>
          </p:nvPr>
        </p:nvSpPr>
        <p:spPr>
          <a:prstGeom prst="rect">
            <a:avLst/>
          </a:prstGeom>
        </p:spPr>
        <p:txBody>
          <a:bodyPr/>
          <a:lstStyle/>
          <a:p>
            <a:r>
              <a:t>Mauna Loa observatory</a:t>
            </a:r>
          </a:p>
        </p:txBody>
      </p:sp>
      <p:sp>
        <p:nvSpPr>
          <p:cNvPr id="210" name="Body"/>
          <p:cNvSpPr txBox="1">
            <a:spLocks noGrp="1"/>
          </p:cNvSpPr>
          <p:nvPr>
            <p:ph type="body" idx="1"/>
          </p:nvPr>
        </p:nvSpPr>
        <p:spPr>
          <a:prstGeom prst="rect">
            <a:avLst/>
          </a:prstGeom>
        </p:spPr>
        <p:txBody>
          <a:bodyPr/>
          <a:lstStyle/>
          <a:p>
            <a:pPr marL="187960" indent="-187960" defTabSz="233679">
              <a:spcBef>
                <a:spcPts val="900"/>
              </a:spcBef>
              <a:defRPr sz="1440"/>
            </a:pPr>
            <a:endParaRPr/>
          </a:p>
          <a:p>
            <a:pPr marL="187960" indent="-187960" defTabSz="233679">
              <a:spcBef>
                <a:spcPts val="900"/>
              </a:spcBef>
              <a:defRPr sz="1440"/>
            </a:pPr>
            <a:endParaRPr/>
          </a:p>
        </p:txBody>
      </p:sp>
      <p:pic>
        <p:nvPicPr>
          <p:cNvPr id="211" name="9.maunaloa.jpg" descr="9.maunaloa.jpg"/>
          <p:cNvPicPr>
            <a:picLocks noChangeAspect="1"/>
          </p:cNvPicPr>
          <p:nvPr/>
        </p:nvPicPr>
        <p:blipFill>
          <a:blip r:embed="rId2"/>
          <a:stretch>
            <a:fillRect/>
          </a:stretch>
        </p:blipFill>
        <p:spPr>
          <a:xfrm>
            <a:off x="508000" y="2628900"/>
            <a:ext cx="10235685" cy="4776653"/>
          </a:xfrm>
          <a:prstGeom prst="rect">
            <a:avLst/>
          </a:prstGeom>
          <a:ln w="12700">
            <a:miter lim="400000"/>
          </a:ln>
        </p:spPr>
      </p:pic>
      <p:pic>
        <p:nvPicPr>
          <p:cNvPr id="212" name="9.co2_data_mlo.png" descr="9.co2_data_mlo.png"/>
          <p:cNvPicPr>
            <a:picLocks noChangeAspect="1"/>
          </p:cNvPicPr>
          <p:nvPr/>
        </p:nvPicPr>
        <p:blipFill>
          <a:blip r:embed="rId3"/>
          <a:stretch>
            <a:fillRect/>
          </a:stretch>
        </p:blipFill>
        <p:spPr>
          <a:xfrm>
            <a:off x="532265" y="2288297"/>
            <a:ext cx="7757296" cy="5994273"/>
          </a:xfrm>
          <a:prstGeom prst="rect">
            <a:avLst/>
          </a:prstGeom>
          <a:ln w="12700">
            <a:miter lim="400000"/>
          </a:ln>
        </p:spPr>
      </p:pic>
      <p:sp>
        <p:nvSpPr>
          <p:cNvPr id="2" name="TextBox 1">
            <a:extLst>
              <a:ext uri="{FF2B5EF4-FFF2-40B4-BE49-F238E27FC236}">
                <a16:creationId xmlns:a16="http://schemas.microsoft.com/office/drawing/2014/main" id="{85931E0A-0308-E343-A99E-3A79E7919AA7}"/>
              </a:ext>
            </a:extLst>
          </p:cNvPr>
          <p:cNvSpPr txBox="1"/>
          <p:nvPr/>
        </p:nvSpPr>
        <p:spPr>
          <a:xfrm>
            <a:off x="2218544" y="8708555"/>
            <a:ext cx="607101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a:t>PPM ”Pre-industrial” concentration of CO2</a:t>
            </a:r>
            <a:endParaRPr kumimoji="0" lang="en-US" sz="2400" b="0" i="0" u="none" strike="noStrike" cap="none" spc="0" normalizeH="0" baseline="0" dirty="0">
              <a:ln>
                <a:noFill/>
              </a:ln>
              <a:solidFill>
                <a:srgbClr val="414141"/>
              </a:solidFill>
              <a:effectLst/>
              <a:uFillTx/>
              <a:latin typeface="Palatino"/>
              <a:ea typeface="Palatino"/>
              <a:cs typeface="Palatino"/>
              <a:sym typeface="Palatino"/>
            </a:endParaRPr>
          </a:p>
        </p:txBody>
      </p:sp>
      <p:sp>
        <p:nvSpPr>
          <p:cNvPr id="3" name="TextBox 2">
            <a:extLst>
              <a:ext uri="{FF2B5EF4-FFF2-40B4-BE49-F238E27FC236}">
                <a16:creationId xmlns:a16="http://schemas.microsoft.com/office/drawing/2014/main" id="{CAA5F5F7-77C9-0245-BD01-7F6DA16E6070}"/>
              </a:ext>
            </a:extLst>
          </p:cNvPr>
          <p:cNvSpPr txBox="1"/>
          <p:nvPr/>
        </p:nvSpPr>
        <p:spPr>
          <a:xfrm>
            <a:off x="1064301" y="8717538"/>
            <a:ext cx="115424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414141"/>
                </a:solidFill>
                <a:effectLst/>
                <a:uFillTx/>
                <a:latin typeface="Helvetica" pitchFamily="2" charset="0"/>
                <a:sym typeface="Palatino"/>
              </a:rPr>
              <a:t>280 _</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onfirmed by … Exxon"/>
          <p:cNvSpPr txBox="1">
            <a:spLocks noGrp="1"/>
          </p:cNvSpPr>
          <p:nvPr>
            <p:ph type="title"/>
          </p:nvPr>
        </p:nvSpPr>
        <p:spPr>
          <a:prstGeom prst="rect">
            <a:avLst/>
          </a:prstGeom>
        </p:spPr>
        <p:txBody>
          <a:bodyPr/>
          <a:lstStyle/>
          <a:p>
            <a:r>
              <a:t>Confirmed by … Exxon</a:t>
            </a:r>
          </a:p>
        </p:txBody>
      </p:sp>
      <p:sp>
        <p:nvSpPr>
          <p:cNvPr id="218" name="Exxon used its fleet of tankers to confirm the rise in the 70s.on  70s), and also concluded it was rising."/>
          <p:cNvSpPr txBox="1">
            <a:spLocks noGrp="1"/>
          </p:cNvSpPr>
          <p:nvPr>
            <p:ph type="body" idx="1"/>
          </p:nvPr>
        </p:nvSpPr>
        <p:spPr>
          <a:xfrm>
            <a:off x="508000" y="4206978"/>
            <a:ext cx="11988800" cy="6096000"/>
          </a:xfrm>
          <a:prstGeom prst="rect">
            <a:avLst/>
          </a:prstGeom>
        </p:spPr>
        <p:txBody>
          <a:bodyPr/>
          <a:lstStyle/>
          <a:p>
            <a:endParaRPr dirty="0"/>
          </a:p>
          <a:p>
            <a:pPr marL="0" indent="0" defTabSz="457200">
              <a:lnSpc>
                <a:spcPts val="2800"/>
              </a:lnSpc>
              <a:spcBef>
                <a:spcPts val="0"/>
              </a:spcBef>
              <a:buClrTx/>
              <a:buSzTx/>
              <a:buFontTx/>
              <a:buNone/>
              <a:defRPr sz="1200">
                <a:ln w="0" cap="flat">
                  <a:solidFill>
                    <a:srgbClr val="000000"/>
                  </a:solidFill>
                  <a:prstDash val="solid"/>
                  <a:miter lim="400000"/>
                </a:ln>
                <a:noFill/>
                <a:latin typeface="Times"/>
                <a:ea typeface="Times"/>
                <a:cs typeface="Times"/>
                <a:sym typeface="Times"/>
              </a:defRPr>
            </a:pPr>
            <a:endParaRPr dirty="0"/>
          </a:p>
          <a:p>
            <a:pPr marL="0" indent="0" defTabSz="457200">
              <a:lnSpc>
                <a:spcPts val="4200"/>
              </a:lnSpc>
              <a:spcBef>
                <a:spcPts val="0"/>
              </a:spcBef>
              <a:buClrTx/>
              <a:buSzTx/>
              <a:buFontTx/>
              <a:buNone/>
              <a:defRPr sz="2400">
                <a:ln w="0" cap="flat">
                  <a:solidFill>
                    <a:srgbClr val="000000"/>
                  </a:solidFill>
                  <a:prstDash val="solid"/>
                  <a:miter lim="400000"/>
                </a:ln>
                <a:noFill/>
                <a:latin typeface="Times"/>
                <a:ea typeface="Times"/>
                <a:cs typeface="Times"/>
                <a:sym typeface="Times"/>
              </a:defRPr>
            </a:pPr>
            <a:r>
              <a:rPr u="sng" dirty="0">
                <a:ln w="0" cap="flat">
                  <a:solidFill>
                    <a:srgbClr val="0000EE"/>
                  </a:solidFill>
                  <a:prstDash val="solid"/>
                  <a:miter lim="400000"/>
                </a:ln>
                <a:solidFill>
                  <a:srgbClr val="0000EE"/>
                </a:solidFill>
                <a:hlinkClick r:id="rId2"/>
              </a:rPr>
              <a:t>Exxon used its fleet of tankers</a:t>
            </a:r>
            <a:r>
              <a:rPr dirty="0">
                <a:solidFill>
                  <a:srgbClr val="0000EE"/>
                </a:solidFill>
              </a:rPr>
              <a:t> to confirm the rise in the 70s.</a:t>
            </a:r>
            <a:r>
              <a:rPr dirty="0"/>
              <a:t>on  70s), and also concluded it was rising.</a:t>
            </a:r>
          </a:p>
        </p:txBody>
      </p:sp>
      <p:pic>
        <p:nvPicPr>
          <p:cNvPr id="219" name="2.2.tanker.jpg" descr="2.2.tanker.jpg"/>
          <p:cNvPicPr>
            <a:picLocks noChangeAspect="1"/>
          </p:cNvPicPr>
          <p:nvPr/>
        </p:nvPicPr>
        <p:blipFill>
          <a:blip r:embed="rId3"/>
          <a:stretch>
            <a:fillRect/>
          </a:stretch>
        </p:blipFill>
        <p:spPr>
          <a:xfrm>
            <a:off x="508000" y="2628900"/>
            <a:ext cx="6756400" cy="42164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Jean-Baptiste Joseph Fourier"/>
          <p:cNvSpPr txBox="1">
            <a:spLocks noGrp="1"/>
          </p:cNvSpPr>
          <p:nvPr>
            <p:ph type="title"/>
          </p:nvPr>
        </p:nvSpPr>
        <p:spPr>
          <a:xfrm>
            <a:off x="508000" y="800100"/>
            <a:ext cx="8771087" cy="1219200"/>
          </a:xfrm>
          <a:prstGeom prst="rect">
            <a:avLst/>
          </a:prstGeom>
        </p:spPr>
        <p:txBody>
          <a:bodyPr/>
          <a:lstStyle>
            <a:lvl1pPr defTabSz="525779">
              <a:spcBef>
                <a:spcPts val="1400"/>
              </a:spcBef>
              <a:defRPr sz="6300"/>
            </a:lvl1pPr>
          </a:lstStyle>
          <a:p>
            <a:r>
              <a:t>Jean-Baptiste Joseph Fourier</a:t>
            </a:r>
          </a:p>
        </p:txBody>
      </p:sp>
      <p:sp>
        <p:nvSpPr>
          <p:cNvPr id="144" name="57 F is our present day estimate of Earth’s global average temperature.…"/>
          <p:cNvSpPr txBox="1">
            <a:spLocks noGrp="1"/>
          </p:cNvSpPr>
          <p:nvPr>
            <p:ph type="body" sz="half" idx="1"/>
          </p:nvPr>
        </p:nvSpPr>
        <p:spPr>
          <a:xfrm>
            <a:off x="482600" y="4281289"/>
            <a:ext cx="10871498" cy="4634111"/>
          </a:xfrm>
          <a:prstGeom prst="rect">
            <a:avLst/>
          </a:prstGeom>
        </p:spPr>
        <p:txBody>
          <a:bodyPr/>
          <a:lstStyle/>
          <a:p>
            <a:pPr marL="291338" indent="-291338" defTabSz="362204">
              <a:spcBef>
                <a:spcPts val="1400"/>
              </a:spcBef>
              <a:defRPr sz="2232"/>
            </a:pPr>
            <a:r>
              <a:rPr b="1" dirty="0"/>
              <a:t>57 F</a:t>
            </a:r>
            <a:r>
              <a:rPr dirty="0"/>
              <a:t> is our present day estimate of Earth’s global average temperature.  </a:t>
            </a:r>
          </a:p>
          <a:p>
            <a:pPr marL="291338" indent="-291338" defTabSz="362204">
              <a:spcBef>
                <a:spcPts val="1400"/>
              </a:spcBef>
              <a:defRPr sz="2232"/>
            </a:pPr>
            <a:r>
              <a:rPr dirty="0"/>
              <a:t>1820s - Fourier calculated the temperature of a body the size of Earth and our distance away from the sun. But it should be </a:t>
            </a:r>
            <a:r>
              <a:rPr dirty="0" err="1"/>
              <a:t>waaaaay</a:t>
            </a:r>
            <a:r>
              <a:rPr dirty="0"/>
              <a:t> colder.</a:t>
            </a:r>
          </a:p>
          <a:p>
            <a:pPr marL="291338" indent="-291338" defTabSz="362204">
              <a:spcBef>
                <a:spcPts val="1400"/>
              </a:spcBef>
              <a:defRPr sz="2232"/>
            </a:pPr>
            <a:r>
              <a:rPr dirty="0"/>
              <a:t>He considered the possibility that there was “something” in our atmosphere that kept some of the Sun’s warmth from leaking out, a sort of insulating blanket.…unless there was “something” in our atmosphere that would keep some of the heat from leaking out.</a:t>
            </a:r>
          </a:p>
          <a:p>
            <a:pPr marL="291338" indent="-291338" defTabSz="362204">
              <a:spcBef>
                <a:spcPts val="1400"/>
              </a:spcBef>
              <a:defRPr sz="2232"/>
            </a:pPr>
            <a:r>
              <a:rPr dirty="0"/>
              <a:t>Sort of like a “Greenhouse”.</a:t>
            </a:r>
          </a:p>
          <a:p>
            <a:pPr marL="291338" indent="-291338" defTabSz="362204">
              <a:spcBef>
                <a:spcPts val="1400"/>
              </a:spcBef>
              <a:defRPr sz="2232"/>
            </a:pPr>
            <a:r>
              <a:rPr dirty="0"/>
              <a:t>Present day estimate: with no greenhouse gases in the atmosphere, Earth would be about 0 F. This 57 degree difference is the “natural greenhouse effect”.</a:t>
            </a:r>
          </a:p>
        </p:txBody>
      </p:sp>
      <p:pic>
        <p:nvPicPr>
          <p:cNvPr id="145" name="Joseph_Fourier_(circa_1820).jpg" descr="Joseph_Fourier_(circa_1820).jpg"/>
          <p:cNvPicPr>
            <a:picLocks noChangeAspect="1"/>
          </p:cNvPicPr>
          <p:nvPr/>
        </p:nvPicPr>
        <p:blipFill>
          <a:blip r:embed="rId2"/>
          <a:stretch>
            <a:fillRect/>
          </a:stretch>
        </p:blipFill>
        <p:spPr>
          <a:xfrm>
            <a:off x="9550400" y="88900"/>
            <a:ext cx="3352800" cy="3784600"/>
          </a:xfrm>
          <a:prstGeom prst="rect">
            <a:avLst/>
          </a:prstGeom>
          <a:ln w="12700">
            <a:miter lim="400000"/>
          </a:ln>
        </p:spPr>
      </p:pic>
      <p:sp>
        <p:nvSpPr>
          <p:cNvPr id="146" name="Fourier’s fish question: Why should a rock in space be anything but cold and miserable?"/>
          <p:cNvSpPr txBox="1"/>
          <p:nvPr/>
        </p:nvSpPr>
        <p:spPr>
          <a:xfrm>
            <a:off x="-1067" y="2476499"/>
            <a:ext cx="6920806"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Fourier’s fish question: Why should a rock in space be anything but cold and miserable?</a:t>
            </a:r>
          </a:p>
        </p:txBody>
      </p:sp>
      <p:sp>
        <p:nvSpPr>
          <p:cNvPr id="147" name="https://en.wikipedia.org/wiki/File:Joseph_Fourier_(circa_1820).jpg"/>
          <p:cNvSpPr txBox="1"/>
          <p:nvPr/>
        </p:nvSpPr>
        <p:spPr>
          <a:xfrm>
            <a:off x="8604479" y="3873500"/>
            <a:ext cx="4355642"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100"/>
            </a:lvl1pPr>
          </a:lstStyle>
          <a:p>
            <a:r>
              <a:t>https://en.wikipedia.org/wiki/File:Joseph_Fourier_(circa_1820).jpg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New discoveries about Earth’s past"/>
          <p:cNvSpPr txBox="1">
            <a:spLocks noGrp="1"/>
          </p:cNvSpPr>
          <p:nvPr>
            <p:ph type="title"/>
          </p:nvPr>
        </p:nvSpPr>
        <p:spPr>
          <a:prstGeom prst="rect">
            <a:avLst/>
          </a:prstGeom>
        </p:spPr>
        <p:txBody>
          <a:bodyPr>
            <a:normAutofit fontScale="90000"/>
          </a:bodyPr>
          <a:lstStyle/>
          <a:p>
            <a:r>
              <a:rPr lang="en-US" dirty="0"/>
              <a:t>_</a:t>
            </a:r>
            <a:r>
              <a:rPr dirty="0"/>
              <a:t>New</a:t>
            </a:r>
            <a:r>
              <a:rPr lang="en-US" dirty="0"/>
              <a:t>_</a:t>
            </a:r>
            <a:r>
              <a:rPr dirty="0"/>
              <a:t> discoveries about Earth’s past</a:t>
            </a:r>
          </a:p>
        </p:txBody>
      </p:sp>
      <p:sp>
        <p:nvSpPr>
          <p:cNvPr id="150" name="Body"/>
          <p:cNvSpPr txBox="1">
            <a:spLocks noGrp="1"/>
          </p:cNvSpPr>
          <p:nvPr>
            <p:ph type="body" idx="1"/>
          </p:nvPr>
        </p:nvSpPr>
        <p:spPr>
          <a:xfrm>
            <a:off x="736600" y="1765300"/>
            <a:ext cx="11988800" cy="6856314"/>
          </a:xfrm>
          <a:prstGeom prst="rect">
            <a:avLst/>
          </a:prstGeom>
        </p:spPr>
        <p:txBody>
          <a:bodyPr/>
          <a:lstStyle/>
          <a:p>
            <a:endParaRPr/>
          </a:p>
        </p:txBody>
      </p:sp>
      <p:pic>
        <p:nvPicPr>
          <p:cNvPr id="151" name="EstoniaStone.jpg" descr="EstoniaStone.jpg"/>
          <p:cNvPicPr>
            <a:picLocks noChangeAspect="1"/>
          </p:cNvPicPr>
          <p:nvPr/>
        </p:nvPicPr>
        <p:blipFill>
          <a:blip r:embed="rId2"/>
          <a:stretch>
            <a:fillRect/>
          </a:stretch>
        </p:blipFill>
        <p:spPr>
          <a:xfrm>
            <a:off x="736600" y="1765300"/>
            <a:ext cx="11430000" cy="5803900"/>
          </a:xfrm>
          <a:prstGeom prst="rect">
            <a:avLst/>
          </a:prstGeom>
          <a:ln w="12700">
            <a:miter lim="400000"/>
          </a:ln>
        </p:spPr>
      </p:pic>
      <p:sp>
        <p:nvSpPr>
          <p:cNvPr id="152" name="Text"/>
          <p:cNvSpPr txBox="1"/>
          <p:nvPr/>
        </p:nvSpPr>
        <p:spPr>
          <a:xfrm>
            <a:off x="6164485" y="4622799"/>
            <a:ext cx="675830" cy="508001"/>
          </a:xfrm>
          <a:prstGeom prst="rect">
            <a:avLst/>
          </a:prstGeom>
          <a:ln w="12700">
            <a:miter lim="400000"/>
          </a:ln>
        </p:spPr>
        <p:txBody>
          <a:bodyPr wrap="none" lIns="50800" tIns="50800" rIns="50800" bIns="50800" anchor="ctr">
            <a:spAutoFit/>
          </a:bodyPr>
          <a:lstStyle/>
          <a:p>
            <a:endParaRPr/>
          </a:p>
        </p:txBody>
      </p:sp>
      <p:sp>
        <p:nvSpPr>
          <p:cNvPr id="153" name="An “erratic” boulder in Estonia"/>
          <p:cNvSpPr txBox="1"/>
          <p:nvPr/>
        </p:nvSpPr>
        <p:spPr>
          <a:xfrm>
            <a:off x="3945259" y="8356599"/>
            <a:ext cx="4326882"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An “erratic” boulder in Estonia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Erratic boulders"/>
          <p:cNvSpPr txBox="1">
            <a:spLocks noGrp="1"/>
          </p:cNvSpPr>
          <p:nvPr>
            <p:ph type="title"/>
          </p:nvPr>
        </p:nvSpPr>
        <p:spPr>
          <a:prstGeom prst="rect">
            <a:avLst/>
          </a:prstGeom>
        </p:spPr>
        <p:txBody>
          <a:bodyPr/>
          <a:lstStyle/>
          <a:p>
            <a:r>
              <a:t>Erratic boulders</a:t>
            </a:r>
          </a:p>
        </p:txBody>
      </p:sp>
      <p:sp>
        <p:nvSpPr>
          <p:cNvPr id="156" name="n the mid-1800s scientists became fascinated by &quot;erratic&quot; boulders. These are large rocks of a different type from most other local stone. It's as if they have been &quot;carried&quot; from another place.…"/>
          <p:cNvSpPr txBox="1">
            <a:spLocks noGrp="1"/>
          </p:cNvSpPr>
          <p:nvPr>
            <p:ph type="body" idx="1"/>
          </p:nvPr>
        </p:nvSpPr>
        <p:spPr>
          <a:prstGeom prst="rect">
            <a:avLst/>
          </a:prstGeom>
        </p:spPr>
        <p:txBody>
          <a:bodyPr>
            <a:normAutofit/>
          </a:bodyPr>
          <a:lstStyle/>
          <a:p>
            <a:pPr marL="338328" indent="-338328" defTabSz="420624">
              <a:spcBef>
                <a:spcPts val="1700"/>
              </a:spcBef>
              <a:defRPr sz="2592"/>
            </a:pPr>
            <a:r>
              <a:rPr lang="en-US" dirty="0"/>
              <a:t>I</a:t>
            </a:r>
            <a:r>
              <a:rPr dirty="0"/>
              <a:t>n the mid-1800s scientists became fascinated by "erratic" boulders. These are large rocks of a different type from most other local stone. It's as if they have been "carried" from another place. </a:t>
            </a:r>
          </a:p>
          <a:p>
            <a:pPr marL="338328" indent="-338328" defTabSz="420624">
              <a:spcBef>
                <a:spcPts val="1700"/>
              </a:spcBef>
              <a:defRPr sz="2592"/>
            </a:pPr>
            <a:r>
              <a:rPr dirty="0"/>
              <a:t>One early explanation was that a great flood had carried them from one place to another. </a:t>
            </a:r>
          </a:p>
          <a:p>
            <a:pPr marL="338328" indent="-338328" defTabSz="420624">
              <a:spcBef>
                <a:spcPts val="1700"/>
              </a:spcBef>
              <a:defRPr sz="2592"/>
            </a:pPr>
            <a:r>
              <a:rPr dirty="0"/>
              <a:t>Observant Swiss, among them the engineer </a:t>
            </a:r>
            <a:r>
              <a:rPr b="1" dirty="0"/>
              <a:t>Ignaz </a:t>
            </a:r>
            <a:r>
              <a:rPr b="1" dirty="0" err="1"/>
              <a:t>Venetz</a:t>
            </a:r>
            <a:r>
              <a:rPr dirty="0"/>
              <a:t>, noticed </a:t>
            </a:r>
            <a:r>
              <a:rPr lang="en-US" dirty="0"/>
              <a:t>an accumulation of</a:t>
            </a:r>
            <a:r>
              <a:rPr dirty="0"/>
              <a:t> boulders </a:t>
            </a:r>
            <a:r>
              <a:rPr lang="en-US" dirty="0"/>
              <a:t>near the bottoms of valleys with </a:t>
            </a:r>
            <a:r>
              <a:rPr dirty="0"/>
              <a:t>glaciers, as if they had been pushed there...by glaciers. </a:t>
            </a:r>
            <a:endParaRPr lang="en-US" dirty="0"/>
          </a:p>
          <a:p>
            <a:pPr marL="338328" indent="-338328" defTabSz="420624">
              <a:spcBef>
                <a:spcPts val="1700"/>
              </a:spcBef>
              <a:defRPr sz="2592"/>
            </a:pPr>
            <a:r>
              <a:rPr b="1" dirty="0" err="1"/>
              <a:t>Venetz</a:t>
            </a:r>
            <a:r>
              <a:rPr dirty="0"/>
              <a:t> proposed (1821) that much of Northern Europe had once been covered by glaciers. </a:t>
            </a:r>
          </a:p>
          <a:p>
            <a:pPr marL="338328" indent="-338328" defTabSz="420624">
              <a:spcBef>
                <a:spcPts val="1700"/>
              </a:spcBef>
              <a:defRPr sz="2592"/>
            </a:pPr>
            <a:r>
              <a:rPr b="1" dirty="0"/>
              <a:t>Louis Agassiz </a:t>
            </a:r>
            <a:r>
              <a:rPr dirty="0"/>
              <a:t>had been convinced by Jean Charpentier and others to visit the Aar Glacier in the Swiss Jura…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Glacial landscape of Swiss Jura"/>
          <p:cNvSpPr txBox="1">
            <a:spLocks noGrp="1"/>
          </p:cNvSpPr>
          <p:nvPr>
            <p:ph type="title"/>
          </p:nvPr>
        </p:nvSpPr>
        <p:spPr>
          <a:prstGeom prst="rect">
            <a:avLst/>
          </a:prstGeom>
        </p:spPr>
        <p:txBody>
          <a:bodyPr/>
          <a:lstStyle/>
          <a:p>
            <a:r>
              <a:t>Glacial landscape of Swiss Jura</a:t>
            </a:r>
          </a:p>
        </p:txBody>
      </p:sp>
      <p:sp>
        <p:nvSpPr>
          <p:cNvPr id="159" name="Body"/>
          <p:cNvSpPr txBox="1">
            <a:spLocks noGrp="1"/>
          </p:cNvSpPr>
          <p:nvPr>
            <p:ph type="body" idx="1"/>
          </p:nvPr>
        </p:nvSpPr>
        <p:spPr>
          <a:prstGeom prst="rect">
            <a:avLst/>
          </a:prstGeom>
        </p:spPr>
        <p:txBody>
          <a:bodyPr/>
          <a:lstStyle/>
          <a:p>
            <a:pPr marL="187960" indent="-187960" defTabSz="233679">
              <a:spcBef>
                <a:spcPts val="900"/>
              </a:spcBef>
              <a:defRPr sz="1440"/>
            </a:pPr>
            <a:endParaRPr/>
          </a:p>
        </p:txBody>
      </p:sp>
      <p:pic>
        <p:nvPicPr>
          <p:cNvPr id="160" name="Lauteraar.jpg" descr="Lauteraar.jpg"/>
          <p:cNvPicPr>
            <a:picLocks noChangeAspect="1"/>
          </p:cNvPicPr>
          <p:nvPr/>
        </p:nvPicPr>
        <p:blipFill>
          <a:blip r:embed="rId2"/>
          <a:stretch>
            <a:fillRect/>
          </a:stretch>
        </p:blipFill>
        <p:spPr>
          <a:xfrm>
            <a:off x="508000" y="2628900"/>
            <a:ext cx="10656486" cy="599427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Ice ages"/>
          <p:cNvSpPr txBox="1">
            <a:spLocks noGrp="1"/>
          </p:cNvSpPr>
          <p:nvPr>
            <p:ph type="title"/>
          </p:nvPr>
        </p:nvSpPr>
        <p:spPr>
          <a:prstGeom prst="rect">
            <a:avLst/>
          </a:prstGeom>
        </p:spPr>
        <p:txBody>
          <a:bodyPr/>
          <a:lstStyle/>
          <a:p>
            <a:r>
              <a:t>Ice ages</a:t>
            </a:r>
          </a:p>
        </p:txBody>
      </p:sp>
      <p:sp>
        <p:nvSpPr>
          <p:cNvPr id="163" name="Invited (1837) to talk to Swiss Natural History Society about his specialty, fossil fish, Agassiz instead decided to talk about something completely different: He proposed that Earth's climate goes through drastic changes, and that the whole Northern Hemisphere had once been covered with glaciers."/>
          <p:cNvSpPr txBox="1">
            <a:spLocks noGrp="1"/>
          </p:cNvSpPr>
          <p:nvPr>
            <p:ph type="body" sz="half" idx="1"/>
          </p:nvPr>
        </p:nvSpPr>
        <p:spPr>
          <a:xfrm>
            <a:off x="8329513" y="2628900"/>
            <a:ext cx="4167287" cy="6096000"/>
          </a:xfrm>
          <a:prstGeom prst="rect">
            <a:avLst/>
          </a:prstGeom>
        </p:spPr>
        <p:txBody>
          <a:bodyPr/>
          <a:lstStyle>
            <a:lvl1pPr marL="324231" indent="-324231" defTabSz="403097">
              <a:spcBef>
                <a:spcPts val="1600"/>
              </a:spcBef>
              <a:defRPr sz="2484"/>
            </a:lvl1pPr>
          </a:lstStyle>
          <a:p>
            <a:r>
              <a:rPr dirty="0"/>
              <a:t>Invited (1837) to talk to Swiss Natural History Society about his specialty, fossil fish, </a:t>
            </a:r>
            <a:r>
              <a:rPr b="1" dirty="0"/>
              <a:t>Agassiz</a:t>
            </a:r>
            <a:r>
              <a:rPr dirty="0"/>
              <a:t> instead decided to talk about something completely different: He proposed that Earth's climate goes through drastic changes, and that the whole Northern Hemisphere had once been covered with glaciers. </a:t>
            </a:r>
          </a:p>
        </p:txBody>
      </p:sp>
      <p:pic>
        <p:nvPicPr>
          <p:cNvPr id="164" name="2.2.northern_icesheet.png" descr="2.2.northern_icesheet.png"/>
          <p:cNvPicPr>
            <a:picLocks noChangeAspect="1"/>
          </p:cNvPicPr>
          <p:nvPr/>
        </p:nvPicPr>
        <p:blipFill>
          <a:blip r:embed="rId2"/>
          <a:stretch>
            <a:fillRect/>
          </a:stretch>
        </p:blipFill>
        <p:spPr>
          <a:xfrm>
            <a:off x="-2678955" y="2178050"/>
            <a:ext cx="10629155" cy="779471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outhern Indiana (Brown County)"/>
          <p:cNvSpPr txBox="1">
            <a:spLocks noGrp="1"/>
          </p:cNvSpPr>
          <p:nvPr>
            <p:ph type="title"/>
          </p:nvPr>
        </p:nvSpPr>
        <p:spPr>
          <a:prstGeom prst="rect">
            <a:avLst/>
          </a:prstGeom>
        </p:spPr>
        <p:txBody>
          <a:bodyPr/>
          <a:lstStyle/>
          <a:p>
            <a:r>
              <a:t>Southern Indiana (Brown County)</a:t>
            </a:r>
          </a:p>
        </p:txBody>
      </p:sp>
      <p:sp>
        <p:nvSpPr>
          <p:cNvPr id="167" name="Body"/>
          <p:cNvSpPr txBox="1">
            <a:spLocks noGrp="1"/>
          </p:cNvSpPr>
          <p:nvPr>
            <p:ph type="body" idx="1"/>
          </p:nvPr>
        </p:nvSpPr>
        <p:spPr>
          <a:prstGeom prst="rect">
            <a:avLst/>
          </a:prstGeom>
        </p:spPr>
        <p:txBody>
          <a:bodyPr/>
          <a:lstStyle/>
          <a:p>
            <a:pPr marL="187960" indent="-187960" defTabSz="233679">
              <a:spcBef>
                <a:spcPts val="900"/>
              </a:spcBef>
              <a:defRPr sz="1440"/>
            </a:pPr>
            <a:endParaRPr/>
          </a:p>
        </p:txBody>
      </p:sp>
      <p:pic>
        <p:nvPicPr>
          <p:cNvPr id="168" name="2.2b.browncounty.jpg" descr="2.2b.browncounty.jpg"/>
          <p:cNvPicPr>
            <a:picLocks noChangeAspect="1"/>
          </p:cNvPicPr>
          <p:nvPr/>
        </p:nvPicPr>
        <p:blipFill>
          <a:blip r:embed="rId2"/>
          <a:stretch>
            <a:fillRect/>
          </a:stretch>
        </p:blipFill>
        <p:spPr>
          <a:xfrm>
            <a:off x="508000" y="2628900"/>
            <a:ext cx="8987047" cy="599427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Northern Indiana - Elkhart Prairie"/>
          <p:cNvSpPr txBox="1">
            <a:spLocks noGrp="1"/>
          </p:cNvSpPr>
          <p:nvPr>
            <p:ph type="title"/>
          </p:nvPr>
        </p:nvSpPr>
        <p:spPr>
          <a:prstGeom prst="rect">
            <a:avLst/>
          </a:prstGeom>
        </p:spPr>
        <p:txBody>
          <a:bodyPr/>
          <a:lstStyle/>
          <a:p>
            <a:r>
              <a:t>Northern Indiana - Elkhart Prairie</a:t>
            </a:r>
          </a:p>
        </p:txBody>
      </p:sp>
      <p:sp>
        <p:nvSpPr>
          <p:cNvPr id="171" name="Body"/>
          <p:cNvSpPr txBox="1">
            <a:spLocks noGrp="1"/>
          </p:cNvSpPr>
          <p:nvPr>
            <p:ph type="body" idx="1"/>
          </p:nvPr>
        </p:nvSpPr>
        <p:spPr>
          <a:prstGeom prst="rect">
            <a:avLst/>
          </a:prstGeom>
        </p:spPr>
        <p:txBody>
          <a:bodyPr/>
          <a:lstStyle/>
          <a:p>
            <a:pPr marL="187960" indent="-187960" defTabSz="233679">
              <a:spcBef>
                <a:spcPts val="900"/>
              </a:spcBef>
              <a:defRPr sz="1440"/>
            </a:pPr>
            <a:endParaRPr/>
          </a:p>
        </p:txBody>
      </p:sp>
      <p:pic>
        <p:nvPicPr>
          <p:cNvPr id="172" name="2.2b.goodyeargoshen.jpg" descr="2.2b.goodyeargoshen.jpg"/>
          <p:cNvPicPr>
            <a:picLocks noChangeAspect="1"/>
          </p:cNvPicPr>
          <p:nvPr/>
        </p:nvPicPr>
        <p:blipFill>
          <a:blip r:embed="rId2"/>
          <a:stretch>
            <a:fillRect/>
          </a:stretch>
        </p:blipFill>
        <p:spPr>
          <a:xfrm>
            <a:off x="507999" y="2628900"/>
            <a:ext cx="7992366" cy="599427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EuniceFoote_Illustration_620.jpg" descr="EuniceFoote_Illustration_620.jpg"/>
          <p:cNvPicPr>
            <a:picLocks noChangeAspect="1"/>
          </p:cNvPicPr>
          <p:nvPr/>
        </p:nvPicPr>
        <p:blipFill>
          <a:blip r:embed="rId2"/>
          <a:stretch>
            <a:fillRect/>
          </a:stretch>
        </p:blipFill>
        <p:spPr>
          <a:xfrm>
            <a:off x="5130800" y="0"/>
            <a:ext cx="7874000" cy="3759200"/>
          </a:xfrm>
          <a:prstGeom prst="rect">
            <a:avLst/>
          </a:prstGeom>
          <a:ln w="12700">
            <a:miter lim="400000"/>
          </a:ln>
        </p:spPr>
      </p:pic>
      <p:sp>
        <p:nvSpPr>
          <p:cNvPr id="175" name="Eunice Foote"/>
          <p:cNvSpPr txBox="1">
            <a:spLocks noGrp="1"/>
          </p:cNvSpPr>
          <p:nvPr>
            <p:ph type="title"/>
          </p:nvPr>
        </p:nvSpPr>
        <p:spPr>
          <a:xfrm>
            <a:off x="508000" y="800100"/>
            <a:ext cx="4488210" cy="1219200"/>
          </a:xfrm>
          <a:prstGeom prst="rect">
            <a:avLst/>
          </a:prstGeom>
        </p:spPr>
        <p:txBody>
          <a:bodyPr/>
          <a:lstStyle>
            <a:lvl1pPr defTabSz="566674">
              <a:spcBef>
                <a:spcPts val="1500"/>
              </a:spcBef>
              <a:defRPr sz="6790"/>
            </a:lvl1pPr>
          </a:lstStyle>
          <a:p>
            <a:r>
              <a:t>Eunice Foote</a:t>
            </a:r>
          </a:p>
        </p:txBody>
      </p:sp>
      <p:sp>
        <p:nvSpPr>
          <p:cNvPr id="176" name="Born in Goshen! July 17, 1819 - 200 years ago this summer!…"/>
          <p:cNvSpPr txBox="1">
            <a:spLocks noGrp="1"/>
          </p:cNvSpPr>
          <p:nvPr>
            <p:ph type="body" idx="1"/>
          </p:nvPr>
        </p:nvSpPr>
        <p:spPr>
          <a:xfrm>
            <a:off x="508000" y="2628900"/>
            <a:ext cx="10051802" cy="6096000"/>
          </a:xfrm>
          <a:prstGeom prst="rect">
            <a:avLst/>
          </a:prstGeom>
        </p:spPr>
        <p:txBody>
          <a:bodyPr/>
          <a:lstStyle/>
          <a:p>
            <a:r>
              <a:rPr dirty="0"/>
              <a:t>Born in Goshen!</a:t>
            </a:r>
            <a:br>
              <a:rPr dirty="0"/>
            </a:br>
            <a:r>
              <a:rPr dirty="0"/>
              <a:t>July 17, 1819 </a:t>
            </a:r>
            <a:r>
              <a:rPr lang="en-US"/>
              <a:t>–</a:t>
            </a:r>
            <a:r>
              <a:t> </a:t>
            </a:r>
            <a:r>
              <a:rPr lang="en-US"/>
              <a:t>a bit </a:t>
            </a:r>
            <a:r>
              <a:rPr lang="en-US" dirty="0"/>
              <a:t>more than </a:t>
            </a:r>
            <a:r>
              <a:rPr dirty="0"/>
              <a:t>200 </a:t>
            </a:r>
            <a:r>
              <a:t>years ago</a:t>
            </a:r>
          </a:p>
          <a:p>
            <a:r>
              <a:rPr dirty="0"/>
              <a:t>Daughter of Isaac Newton, Jr., a farmer from Goshen,… </a:t>
            </a:r>
            <a:r>
              <a:rPr b="1" dirty="0"/>
              <a:t>Connecticut</a:t>
            </a:r>
            <a:r>
              <a:rPr dirty="0"/>
              <a:t> that is…</a:t>
            </a:r>
          </a:p>
          <a:p>
            <a:r>
              <a:rPr dirty="0"/>
              <a:t>Signatory of the “Declaration of Sentiments</a:t>
            </a:r>
          </a:p>
        </p:txBody>
      </p:sp>
      <p:sp>
        <p:nvSpPr>
          <p:cNvPr id="177" name="Hidden figure in  climate research"/>
          <p:cNvSpPr txBox="1"/>
          <p:nvPr/>
        </p:nvSpPr>
        <p:spPr>
          <a:xfrm>
            <a:off x="-901068" y="2222549"/>
            <a:ext cx="4551413" cy="223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939800" lvl="1" indent="-469900" algn="l">
              <a:spcBef>
                <a:spcPts val="2400"/>
              </a:spcBef>
              <a:buClr>
                <a:srgbClr val="929292"/>
              </a:buClr>
              <a:buSzPct val="60000"/>
              <a:buFont typeface="Zapf Dingbats"/>
              <a:buChar char="❖"/>
              <a:defRPr sz="3600"/>
            </a:pPr>
            <a:r>
              <a:t>Hidden figure in </a:t>
            </a:r>
            <a:br/>
            <a:r>
              <a:t>climate research</a:t>
            </a:r>
          </a:p>
        </p:txBody>
      </p:sp>
      <p:grpSp>
        <p:nvGrpSpPr>
          <p:cNvPr id="180" name="Image Gallery"/>
          <p:cNvGrpSpPr/>
          <p:nvPr/>
        </p:nvGrpSpPr>
        <p:grpSpPr>
          <a:xfrm>
            <a:off x="914400" y="7716142"/>
            <a:ext cx="6135093" cy="2168973"/>
            <a:chOff x="0" y="0"/>
            <a:chExt cx="6135092" cy="2168971"/>
          </a:xfrm>
        </p:grpSpPr>
        <p:pic>
          <p:nvPicPr>
            <p:cNvPr id="178" name="declaration_sentiments_foote_620.jpg" descr="declaration_sentiments_foote_620.jpg"/>
            <p:cNvPicPr>
              <a:picLocks noChangeAspect="1"/>
            </p:cNvPicPr>
            <p:nvPr/>
          </p:nvPicPr>
          <p:blipFill>
            <a:blip r:embed="rId3"/>
            <a:srcRect t="30300" b="30300"/>
            <a:stretch>
              <a:fillRect/>
            </a:stretch>
          </p:blipFill>
          <p:spPr>
            <a:xfrm>
              <a:off x="0" y="0"/>
              <a:ext cx="6135093" cy="1610172"/>
            </a:xfrm>
            <a:prstGeom prst="rect">
              <a:avLst/>
            </a:prstGeom>
            <a:ln w="12700" cap="flat">
              <a:noFill/>
              <a:miter lim="400000"/>
            </a:ln>
            <a:effectLst/>
          </p:spPr>
        </p:pic>
        <p:sp>
          <p:nvSpPr>
            <p:cNvPr id="179" name="Type to enter a caption."/>
            <p:cNvSpPr/>
            <p:nvPr/>
          </p:nvSpPr>
          <p:spPr>
            <a:xfrm>
              <a:off x="0" y="1686371"/>
              <a:ext cx="6135093"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defRPr sz="2000"/>
              </a:lvl1pPr>
            </a:lstStyle>
            <a:p>
              <a:endParaRPr dirty="0"/>
            </a:p>
          </p:txBody>
        </p:sp>
      </p:grpSp>
      <p:pic>
        <p:nvPicPr>
          <p:cNvPr id="181" name="Image" descr="Image"/>
          <p:cNvPicPr>
            <a:picLocks noChangeAspect="1"/>
          </p:cNvPicPr>
          <p:nvPr/>
        </p:nvPicPr>
        <p:blipFill>
          <a:blip r:embed="rId4"/>
          <a:stretch>
            <a:fillRect/>
          </a:stretch>
        </p:blipFill>
        <p:spPr>
          <a:xfrm>
            <a:off x="7372350" y="7733828"/>
            <a:ext cx="4254500" cy="1574801"/>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TotalTime>
  <Words>1129</Words>
  <Application>Microsoft Macintosh PowerPoint</Application>
  <PresentationFormat>Custom</PresentationFormat>
  <Paragraphs>70</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Bodoni SvtyTwo ITC TT-Book</vt:lpstr>
      <vt:lpstr>Helvetica</vt:lpstr>
      <vt:lpstr>Helvetica Neue</vt:lpstr>
      <vt:lpstr>Palatino</vt:lpstr>
      <vt:lpstr>Times</vt:lpstr>
      <vt:lpstr>Zapf Dingbats</vt:lpstr>
      <vt:lpstr>New_Template4</vt:lpstr>
      <vt:lpstr>History</vt:lpstr>
      <vt:lpstr>Jean-Baptiste Joseph Fourier</vt:lpstr>
      <vt:lpstr>_New_ discoveries about Earth’s past</vt:lpstr>
      <vt:lpstr>Erratic boulders</vt:lpstr>
      <vt:lpstr>Glacial landscape of Swiss Jura</vt:lpstr>
      <vt:lpstr>Ice ages</vt:lpstr>
      <vt:lpstr>Southern Indiana (Brown County)</vt:lpstr>
      <vt:lpstr>Northern Indiana - Elkhart Prairie</vt:lpstr>
      <vt:lpstr>Eunice Foote</vt:lpstr>
      <vt:lpstr>PowerPoint Presentation</vt:lpstr>
      <vt:lpstr>PowerPoint Presentation</vt:lpstr>
      <vt:lpstr>John Tyndall</vt:lpstr>
      <vt:lpstr>Greenhouse Gases</vt:lpstr>
      <vt:lpstr>Svante Arrhenius</vt:lpstr>
      <vt:lpstr>Arrhenius’ friend</vt:lpstr>
      <vt:lpstr>Charles Keeling</vt:lpstr>
      <vt:lpstr>Mauna Loa observatory</vt:lpstr>
      <vt:lpstr>Confirmed by … Exxon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dc:title>
  <cp:lastModifiedBy>Paul Meyer Meyer Reimer</cp:lastModifiedBy>
  <cp:revision>3</cp:revision>
  <dcterms:modified xsi:type="dcterms:W3CDTF">2021-09-24T19:32:16Z</dcterms:modified>
</cp:coreProperties>
</file>