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3004800" cy="97536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26" d="100"/>
          <a:sy n="26" d="100"/>
        </p:scale>
        <p:origin x="-1248" y="-102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098" name="Rectangle 2"/>
          <p:cNvSpPr>
            <a:spLocks noGrp="1" noChangeArrowheads="1"/>
          </p:cNvSpPr>
          <p:nvPr>
            <p:ph type="body" sz="quarter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268780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2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/>
          <a:lstStyle/>
          <a:p>
            <a:pPr marL="57150">
              <a:spcBef>
                <a:spcPts val="288"/>
              </a:spcBef>
            </a:pPr>
            <a:r>
              <a:rPr lang="en-US" altLang="en-US" sz="900">
                <a:solidFill>
                  <a:srgbClr val="000000"/>
                </a:solidFill>
                <a:latin typeface="Arial Bold" charset="0"/>
                <a:cs typeface="Arial Bold" charset="0"/>
                <a:sym typeface="Arial Bold" charset="0"/>
              </a:rPr>
              <a:t>Box on page 418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0001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66889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9750" y="130175"/>
            <a:ext cx="2927350" cy="96234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7700" y="130175"/>
            <a:ext cx="8629650" cy="96234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24323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93369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9694053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7700" y="2273300"/>
            <a:ext cx="5778500" cy="7480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3300"/>
            <a:ext cx="5778500" cy="7480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62959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56828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79455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0427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151964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7151720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647700" y="130175"/>
            <a:ext cx="11709400" cy="2144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108599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Arial" charset="0"/>
              </a:rPr>
              <a:t>Click to edit Master title style</a:t>
            </a:r>
          </a:p>
        </p:txBody>
      </p:sp>
      <p:sp>
        <p:nvSpPr>
          <p:cNvPr id="1026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647700" y="2273300"/>
            <a:ext cx="11709400" cy="748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108599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Arial" charset="0"/>
              </a:rPr>
              <a:t>Click to edit Master text styles</a:t>
            </a:r>
          </a:p>
          <a:p>
            <a:pPr lvl="1"/>
            <a:r>
              <a:rPr lang="en-US" altLang="en-US" smtClean="0">
                <a:sym typeface="Arial" charset="0"/>
              </a:rPr>
              <a:t>Second level</a:t>
            </a:r>
          </a:p>
          <a:p>
            <a:pPr lvl="2"/>
            <a:r>
              <a:rPr lang="en-US" altLang="en-US" smtClean="0">
                <a:sym typeface="Arial" charset="0"/>
              </a:rPr>
              <a:t>Third level</a:t>
            </a:r>
          </a:p>
          <a:p>
            <a:pPr lvl="3"/>
            <a:r>
              <a:rPr lang="en-US" altLang="en-US" smtClean="0">
                <a:sym typeface="Arial" charset="0"/>
              </a:rPr>
              <a:t>Fourth level</a:t>
            </a:r>
          </a:p>
          <a:p>
            <a:pPr lvl="4"/>
            <a:r>
              <a:rPr lang="en-US" altLang="en-US" smtClean="0">
                <a:sym typeface="Arial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marL="6350" algn="ctr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+mj-lt"/>
          <a:ea typeface="+mj-ea"/>
          <a:cs typeface="+mj-cs"/>
          <a:sym typeface="Arial" charset="0"/>
        </a:defRPr>
      </a:lvl1pPr>
      <a:lvl2pPr marL="6350" algn="ctr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2pPr>
      <a:lvl3pPr marL="6350" algn="ctr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3pPr>
      <a:lvl4pPr marL="6350" algn="ctr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4pPr>
      <a:lvl5pPr marL="6350" algn="ctr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5pPr>
      <a:lvl6pPr marL="463550" algn="ctr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6pPr>
      <a:lvl7pPr marL="920750" algn="ctr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7pPr>
      <a:lvl8pPr marL="1377950" algn="ctr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8pPr>
      <a:lvl9pPr marL="1835150" algn="ctr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9pPr>
    </p:titleStyle>
    <p:bodyStyle>
      <a:lvl1pPr marL="382588" indent="-342900" algn="l" rtl="0" fontAlgn="base">
        <a:spcBef>
          <a:spcPts val="1100"/>
        </a:spcBef>
        <a:spcAft>
          <a:spcPct val="0"/>
        </a:spcAft>
        <a:buSzPct val="100000"/>
        <a:buFont typeface="Arial" charset="0"/>
        <a:buChar char="•"/>
        <a:defRPr sz="44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1pPr>
      <a:lvl2pPr marL="731838" indent="-285750" algn="l" rtl="0" fontAlgn="base">
        <a:spcBef>
          <a:spcPts val="900"/>
        </a:spcBef>
        <a:spcAft>
          <a:spcPct val="0"/>
        </a:spcAft>
        <a:buSzPct val="100000"/>
        <a:buFont typeface="Arial" charset="0"/>
        <a:buChar char="–"/>
        <a:defRPr sz="38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2pPr>
      <a:lvl3pPr marL="1131888" indent="-228600" algn="l" rtl="0" fontAlgn="base">
        <a:spcBef>
          <a:spcPts val="800"/>
        </a:spcBef>
        <a:spcAft>
          <a:spcPct val="0"/>
        </a:spcAft>
        <a:buSzPct val="100000"/>
        <a:buFont typeface="Arial" charset="0"/>
        <a:buChar char="•"/>
        <a:defRPr sz="34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3pPr>
      <a:lvl4pPr marL="1589088" indent="-228600" algn="l" rtl="0" fontAlgn="base">
        <a:spcBef>
          <a:spcPts val="700"/>
        </a:spcBef>
        <a:spcAft>
          <a:spcPct val="0"/>
        </a:spcAft>
        <a:buSzPct val="100000"/>
        <a:buFont typeface="Arial" charset="0"/>
        <a:buChar char="–"/>
        <a:defRPr sz="28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4pPr>
      <a:lvl5pPr marL="2046288" indent="-228600" algn="l" rtl="0" fontAlgn="base">
        <a:spcBef>
          <a:spcPts val="700"/>
        </a:spcBef>
        <a:spcAft>
          <a:spcPct val="0"/>
        </a:spcAft>
        <a:buSzPct val="100000"/>
        <a:buFont typeface="Arial" charset="0"/>
        <a:buChar char="»"/>
        <a:defRPr sz="28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5pPr>
      <a:lvl6pPr marL="2503488" indent="-228600" algn="l" rtl="0" fontAlgn="base">
        <a:spcBef>
          <a:spcPts val="700"/>
        </a:spcBef>
        <a:spcAft>
          <a:spcPct val="0"/>
        </a:spcAft>
        <a:buSzPct val="100000"/>
        <a:buFont typeface="Arial" charset="0"/>
        <a:buChar char="»"/>
        <a:defRPr sz="28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6pPr>
      <a:lvl7pPr marL="2960688" indent="-228600" algn="l" rtl="0" fontAlgn="base">
        <a:spcBef>
          <a:spcPts val="700"/>
        </a:spcBef>
        <a:spcAft>
          <a:spcPct val="0"/>
        </a:spcAft>
        <a:buSzPct val="100000"/>
        <a:buFont typeface="Arial" charset="0"/>
        <a:buChar char="»"/>
        <a:defRPr sz="28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7pPr>
      <a:lvl8pPr marL="3417888" indent="-228600" algn="l" rtl="0" fontAlgn="base">
        <a:spcBef>
          <a:spcPts val="700"/>
        </a:spcBef>
        <a:spcAft>
          <a:spcPct val="0"/>
        </a:spcAft>
        <a:buSzPct val="100000"/>
        <a:buFont typeface="Arial" charset="0"/>
        <a:buChar char="»"/>
        <a:defRPr sz="28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8pPr>
      <a:lvl9pPr marL="3875088" indent="-228600" algn="l" rtl="0" fontAlgn="base">
        <a:spcBef>
          <a:spcPts val="700"/>
        </a:spcBef>
        <a:spcAft>
          <a:spcPct val="0"/>
        </a:spcAft>
        <a:buSzPct val="100000"/>
        <a:buFont typeface="Arial" charset="0"/>
        <a:buChar char="»"/>
        <a:defRPr sz="28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/>
          </p:cNvSpPr>
          <p:nvPr/>
        </p:nvSpPr>
        <p:spPr bwMode="auto">
          <a:xfrm>
            <a:off x="6502400" y="8991600"/>
            <a:ext cx="6197600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57799" bIns="0"/>
          <a:lstStyle>
            <a:lvl1pPr marL="57150">
              <a:defRPr sz="1200">
                <a:solidFill>
                  <a:schemeClr val="tx1"/>
                </a:solidFill>
                <a:latin typeface="Arial" charset="0"/>
              </a:defRPr>
            </a:lvl1pPr>
            <a:lvl2pPr>
              <a:defRPr sz="1200">
                <a:solidFill>
                  <a:schemeClr val="tx1"/>
                </a:solidFill>
                <a:latin typeface="Arial" charset="0"/>
              </a:defRPr>
            </a:lvl2pPr>
            <a:lvl3pPr>
              <a:defRPr sz="1200">
                <a:solidFill>
                  <a:schemeClr val="tx1"/>
                </a:solidFill>
                <a:latin typeface="Arial" charset="0"/>
              </a:defRPr>
            </a:lvl3pPr>
            <a:lvl4pPr>
              <a:defRPr sz="1200">
                <a:solidFill>
                  <a:schemeClr val="tx1"/>
                </a:solidFill>
                <a:latin typeface="Arial" charset="0"/>
              </a:defRPr>
            </a:lvl4pPr>
            <a:lvl5pPr>
              <a:defRPr sz="1200"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altLang="en-US" sz="1600">
                <a:latin typeface="Arial Italic" charset="0"/>
                <a:cs typeface="Arial Italic" charset="0"/>
                <a:sym typeface="Arial Italic" charset="0"/>
              </a:rPr>
              <a:t>Applied Calculus, 3/E</a:t>
            </a:r>
            <a:r>
              <a:rPr lang="en-US" altLang="en-US" sz="1600">
                <a:cs typeface="Arial" charset="0"/>
              </a:rPr>
              <a:t> by Deborah Hughes-Hallet</a:t>
            </a:r>
            <a:br>
              <a:rPr lang="en-US" altLang="en-US" sz="1600">
                <a:cs typeface="Arial" charset="0"/>
              </a:rPr>
            </a:br>
            <a:r>
              <a:rPr lang="en-US" altLang="en-US" sz="1600">
                <a:cs typeface="Arial" charset="0"/>
              </a:rPr>
              <a:t>Copyright 2006 by John Wiley &amp; Sons.  All rights reserved.</a:t>
            </a:r>
          </a:p>
        </p:txBody>
      </p:sp>
      <p:sp>
        <p:nvSpPr>
          <p:cNvPr id="2050" name="Rectangle 2"/>
          <p:cNvSpPr>
            <a:spLocks noChangeArrowheads="1"/>
          </p:cNvSpPr>
          <p:nvPr>
            <p:ph type="title"/>
          </p:nvPr>
        </p:nvSpPr>
        <p:spPr>
          <a:xfrm>
            <a:off x="762000" y="7797800"/>
            <a:ext cx="11709400" cy="1079500"/>
          </a:xfrm>
          <a:ln/>
        </p:spPr>
        <p:txBody>
          <a:bodyPr rIns="166398"/>
          <a:lstStyle/>
          <a:p>
            <a:pPr marL="57150" algn="l"/>
            <a:r>
              <a:rPr lang="en-US" altLang="en-US" sz="3400">
                <a:solidFill>
                  <a:srgbClr val="FFFFFF"/>
                </a:solidFill>
                <a:latin typeface="Arial Bold" charset="0"/>
                <a:cs typeface="Arial Bold" charset="0"/>
                <a:sym typeface="Arial Bold" charset="0"/>
              </a:rPr>
              <a:t>Section 10.4 :  Exponential Growth and Decay</a:t>
            </a:r>
            <a:endParaRPr lang="en-US" altLang="en-US" sz="3400">
              <a:solidFill>
                <a:srgbClr val="FFFFFF"/>
              </a:solidFill>
              <a:latin typeface="Arial Bold" charset="0"/>
              <a:ea typeface="ヒラギノ角ゴ ProN W6" charset="0"/>
              <a:cs typeface="ヒラギノ角ゴ ProN W6" charset="0"/>
              <a:sym typeface="Arial Bold" charset="0"/>
            </a:endParaRPr>
          </a:p>
        </p:txBody>
      </p:sp>
      <p:sp>
        <p:nvSpPr>
          <p:cNvPr id="2051" name="Rectangle 3"/>
          <p:cNvSpPr>
            <a:spLocks/>
          </p:cNvSpPr>
          <p:nvPr/>
        </p:nvSpPr>
        <p:spPr bwMode="auto">
          <a:xfrm>
            <a:off x="762000" y="2409825"/>
            <a:ext cx="11607800" cy="157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57799" bIns="0" anchor="ctr"/>
          <a:lstStyle>
            <a:lvl1pPr marL="57150">
              <a:defRPr sz="1200">
                <a:solidFill>
                  <a:schemeClr val="tx1"/>
                </a:solidFill>
                <a:latin typeface="Arial" charset="0"/>
              </a:defRPr>
            </a:lvl1pPr>
            <a:lvl2pPr>
              <a:defRPr sz="1200">
                <a:solidFill>
                  <a:schemeClr val="tx1"/>
                </a:solidFill>
                <a:latin typeface="Arial" charset="0"/>
              </a:defRPr>
            </a:lvl2pPr>
            <a:lvl3pPr>
              <a:defRPr sz="1200">
                <a:solidFill>
                  <a:schemeClr val="tx1"/>
                </a:solidFill>
                <a:latin typeface="Arial" charset="0"/>
              </a:defRPr>
            </a:lvl3pPr>
            <a:lvl4pPr>
              <a:defRPr sz="1200">
                <a:solidFill>
                  <a:schemeClr val="tx1"/>
                </a:solidFill>
                <a:latin typeface="Arial" charset="0"/>
              </a:defRPr>
            </a:lvl4pPr>
            <a:lvl5pPr>
              <a:defRPr sz="1200"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3400">
                <a:latin typeface="Arial Bold" charset="0"/>
                <a:cs typeface="Arial Bold" charset="0"/>
                <a:sym typeface="Arial Bold" charset="0"/>
              </a:rPr>
              <a:t>Section 10 Focus on Theory</a:t>
            </a:r>
            <a:br>
              <a:rPr lang="en-US" altLang="en-US" sz="3400">
                <a:latin typeface="Arial Bold" charset="0"/>
                <a:cs typeface="Arial Bold" charset="0"/>
                <a:sym typeface="Arial Bold" charset="0"/>
              </a:rPr>
            </a:br>
            <a:endParaRPr lang="en-US" altLang="en-US" sz="3400">
              <a:latin typeface="Arial Bold" charset="0"/>
              <a:cs typeface="Arial Bold" charset="0"/>
              <a:sym typeface="Arial Bold" charset="0"/>
            </a:endParaRPr>
          </a:p>
          <a:p>
            <a:pPr algn="ctr"/>
            <a:r>
              <a:rPr lang="en-US" altLang="en-US" sz="3400">
                <a:latin typeface="Arial Bold" charset="0"/>
                <a:cs typeface="Arial Bold" charset="0"/>
                <a:sym typeface="Arial Bold" charset="0"/>
              </a:rPr>
              <a:t>Separation of Variables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/>
          </p:cNvSpPr>
          <p:nvPr/>
        </p:nvSpPr>
        <p:spPr bwMode="auto">
          <a:xfrm>
            <a:off x="6502400" y="8991600"/>
            <a:ext cx="6197600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57799" bIns="0"/>
          <a:lstStyle>
            <a:lvl1pPr marL="57150">
              <a:defRPr sz="1200">
                <a:solidFill>
                  <a:schemeClr val="tx1"/>
                </a:solidFill>
                <a:latin typeface="Arial" charset="0"/>
              </a:defRPr>
            </a:lvl1pPr>
            <a:lvl2pPr>
              <a:defRPr sz="1200">
                <a:solidFill>
                  <a:schemeClr val="tx1"/>
                </a:solidFill>
                <a:latin typeface="Arial" charset="0"/>
              </a:defRPr>
            </a:lvl2pPr>
            <a:lvl3pPr>
              <a:defRPr sz="1200">
                <a:solidFill>
                  <a:schemeClr val="tx1"/>
                </a:solidFill>
                <a:latin typeface="Arial" charset="0"/>
              </a:defRPr>
            </a:lvl3pPr>
            <a:lvl4pPr>
              <a:defRPr sz="1200">
                <a:solidFill>
                  <a:schemeClr val="tx1"/>
                </a:solidFill>
                <a:latin typeface="Arial" charset="0"/>
              </a:defRPr>
            </a:lvl4pPr>
            <a:lvl5pPr>
              <a:defRPr sz="1200"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altLang="en-US" sz="1600">
                <a:latin typeface="Arial Italic" charset="0"/>
                <a:cs typeface="Arial Italic" charset="0"/>
                <a:sym typeface="Arial Italic" charset="0"/>
              </a:rPr>
              <a:t>Applied Calculus, 3/E</a:t>
            </a:r>
            <a:r>
              <a:rPr lang="en-US" altLang="en-US" sz="1600">
                <a:cs typeface="Arial" charset="0"/>
              </a:rPr>
              <a:t> by Deborah Hughes-Hallet</a:t>
            </a:r>
            <a:br>
              <a:rPr lang="en-US" altLang="en-US" sz="1600">
                <a:cs typeface="Arial" charset="0"/>
              </a:rPr>
            </a:br>
            <a:r>
              <a:rPr lang="en-US" altLang="en-US" sz="1600">
                <a:cs typeface="Arial" charset="0"/>
              </a:rPr>
              <a:t>Copyright 2006 by John Wiley &amp; Sons.  All rights reserved.</a:t>
            </a:r>
          </a:p>
        </p:txBody>
      </p:sp>
      <p:sp>
        <p:nvSpPr>
          <p:cNvPr id="3074" name="Rectangle 2"/>
          <p:cNvSpPr>
            <a:spLocks noChangeArrowheads="1"/>
          </p:cNvSpPr>
          <p:nvPr>
            <p:ph type="title"/>
          </p:nvPr>
        </p:nvSpPr>
        <p:spPr>
          <a:xfrm>
            <a:off x="762000" y="7797800"/>
            <a:ext cx="11709400" cy="1079500"/>
          </a:xfrm>
          <a:ln/>
        </p:spPr>
        <p:txBody>
          <a:bodyPr rIns="166398"/>
          <a:lstStyle/>
          <a:p>
            <a:pPr marL="57150" algn="l"/>
            <a:r>
              <a:rPr lang="en-US" altLang="en-US" sz="3400">
                <a:solidFill>
                  <a:srgbClr val="FFFFFF"/>
                </a:solidFill>
                <a:latin typeface="Arial Bold" charset="0"/>
                <a:cs typeface="Arial Bold" charset="0"/>
                <a:sym typeface="Arial Bold" charset="0"/>
              </a:rPr>
              <a:t>Box on page 418</a:t>
            </a:r>
            <a:endParaRPr lang="en-US" altLang="en-US" sz="3400">
              <a:solidFill>
                <a:srgbClr val="FFFFFF"/>
              </a:solidFill>
              <a:latin typeface="Arial Bold" charset="0"/>
              <a:ea typeface="ヒラギノ角ゴ ProN W6" charset="0"/>
              <a:cs typeface="ヒラギノ角ゴ ProN W6" charset="0"/>
              <a:sym typeface="Arial Bold" charset="0"/>
            </a:endParaRPr>
          </a:p>
        </p:txBody>
      </p:sp>
      <p:sp>
        <p:nvSpPr>
          <p:cNvPr id="3075" name="Rectangle 3"/>
          <p:cNvSpPr>
            <a:spLocks/>
          </p:cNvSpPr>
          <p:nvPr/>
        </p:nvSpPr>
        <p:spPr bwMode="auto">
          <a:xfrm>
            <a:off x="647700" y="130175"/>
            <a:ext cx="11709400" cy="1587500"/>
          </a:xfrm>
          <a:prstGeom prst="rect">
            <a:avLst/>
          </a:prstGeom>
          <a:solidFill>
            <a:srgbClr val="2E6FF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57799" bIns="0" anchor="ctr"/>
          <a:lstStyle>
            <a:lvl1pPr marL="57150">
              <a:defRPr sz="1200">
                <a:solidFill>
                  <a:schemeClr val="tx1"/>
                </a:solidFill>
                <a:latin typeface="Arial" charset="0"/>
              </a:defRPr>
            </a:lvl1pPr>
            <a:lvl2pPr>
              <a:defRPr sz="1200">
                <a:solidFill>
                  <a:schemeClr val="tx1"/>
                </a:solidFill>
                <a:latin typeface="Arial" charset="0"/>
              </a:defRPr>
            </a:lvl2pPr>
            <a:lvl3pPr>
              <a:defRPr sz="1200">
                <a:solidFill>
                  <a:schemeClr val="tx1"/>
                </a:solidFill>
                <a:latin typeface="Arial" charset="0"/>
              </a:defRPr>
            </a:lvl3pPr>
            <a:lvl4pPr>
              <a:defRPr sz="1200">
                <a:solidFill>
                  <a:schemeClr val="tx1"/>
                </a:solidFill>
                <a:latin typeface="Arial" charset="0"/>
              </a:defRPr>
            </a:lvl4pPr>
            <a:lvl5pPr>
              <a:defRPr sz="1200"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3600">
                <a:solidFill>
                  <a:srgbClr val="FFFFFF"/>
                </a:solidFill>
                <a:cs typeface="Arial" charset="0"/>
              </a:rPr>
              <a:t>Separation of Variables (pp. 441-444)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" y="1993900"/>
            <a:ext cx="5905500" cy="738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Title &amp; Bullets">
  <a:themeElements>
    <a:clrScheme name="Title &amp; 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Arial"/>
        <a:ea typeface="ヒラギノ角ゴ ProN W3"/>
        <a:cs typeface="ヒラギノ角ゴ ProN W3"/>
      </a:majorFont>
      <a:minorFont>
        <a:latin typeface="Arial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BE0E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BE0E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Pages>0</Pages>
  <Words>42</Words>
  <Characters>0</Characters>
  <Application>Microsoft Office PowerPoint</Application>
  <PresentationFormat>Custom</PresentationFormat>
  <Lines>0</Lines>
  <Paragraphs>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ヒラギノ角ゴ ProN W3</vt:lpstr>
      <vt:lpstr>Arial Italic</vt:lpstr>
      <vt:lpstr>Arial Bold</vt:lpstr>
      <vt:lpstr>ヒラギノ角ゴ ProN W6</vt:lpstr>
      <vt:lpstr>Title &amp; Bullets</vt:lpstr>
      <vt:lpstr>Section 10.4 :  Exponential Growth and Decay</vt:lpstr>
      <vt:lpstr>Box on page 418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10.4 :  Exponential Growth and Decay</dc:title>
  <dc:creator>Paul  Meyer Reimer</dc:creator>
  <cp:lastModifiedBy>Paul  Meyer Reimer</cp:lastModifiedBy>
  <cp:revision>1</cp:revision>
  <dcterms:modified xsi:type="dcterms:W3CDTF">2014-12-04T18:29:46Z</dcterms:modified>
</cp:coreProperties>
</file>